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notesMasterIdLst>
    <p:notesMasterId r:id="rId66"/>
  </p:notesMasterIdLst>
  <p:handoutMasterIdLst>
    <p:handoutMasterId r:id="rId67"/>
  </p:handoutMasterIdLst>
  <p:sldIdLst>
    <p:sldId id="278" r:id="rId2"/>
    <p:sldId id="315" r:id="rId3"/>
    <p:sldId id="280" r:id="rId4"/>
    <p:sldId id="256" r:id="rId5"/>
    <p:sldId id="281" r:id="rId6"/>
    <p:sldId id="283" r:id="rId7"/>
    <p:sldId id="286" r:id="rId8"/>
    <p:sldId id="285" r:id="rId9"/>
    <p:sldId id="288" r:id="rId10"/>
    <p:sldId id="289"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270" r:id="rId27"/>
    <p:sldId id="307" r:id="rId28"/>
    <p:sldId id="308" r:id="rId29"/>
    <p:sldId id="309" r:id="rId30"/>
    <p:sldId id="311" r:id="rId31"/>
    <p:sldId id="312" r:id="rId32"/>
    <p:sldId id="313" r:id="rId33"/>
    <p:sldId id="316" r:id="rId34"/>
    <p:sldId id="317" r:id="rId35"/>
    <p:sldId id="318" r:id="rId36"/>
    <p:sldId id="319" r:id="rId37"/>
    <p:sldId id="320" r:id="rId38"/>
    <p:sldId id="321" r:id="rId39"/>
    <p:sldId id="322" r:id="rId40"/>
    <p:sldId id="323" r:id="rId41"/>
    <p:sldId id="324" r:id="rId42"/>
    <p:sldId id="325" r:id="rId43"/>
    <p:sldId id="326" r:id="rId44"/>
    <p:sldId id="327" r:id="rId45"/>
    <p:sldId id="328" r:id="rId46"/>
    <p:sldId id="330" r:id="rId47"/>
    <p:sldId id="332" r:id="rId48"/>
    <p:sldId id="333" r:id="rId49"/>
    <p:sldId id="334" r:id="rId50"/>
    <p:sldId id="335" r:id="rId51"/>
    <p:sldId id="336" r:id="rId52"/>
    <p:sldId id="337" r:id="rId53"/>
    <p:sldId id="338" r:id="rId54"/>
    <p:sldId id="339" r:id="rId55"/>
    <p:sldId id="340" r:id="rId56"/>
    <p:sldId id="341" r:id="rId57"/>
    <p:sldId id="342" r:id="rId58"/>
    <p:sldId id="343" r:id="rId59"/>
    <p:sldId id="345" r:id="rId60"/>
    <p:sldId id="346" r:id="rId61"/>
    <p:sldId id="347" r:id="rId62"/>
    <p:sldId id="348" r:id="rId63"/>
    <p:sldId id="349" r:id="rId64"/>
    <p:sldId id="350" r:id="rId65"/>
  </p:sldIdLst>
  <p:sldSz cx="9144000" cy="6858000" type="screen4x3"/>
  <p:notesSz cx="6669088" cy="9928225"/>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60" d="100"/>
          <a:sy n="60" d="100"/>
        </p:scale>
        <p:origin x="-2160" y="-58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779150" y="0"/>
            <a:ext cx="2889938" cy="496411"/>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sz="quarter" idx="1"/>
          </p:nvPr>
        </p:nvSpPr>
        <p:spPr>
          <a:xfrm>
            <a:off x="1544" y="0"/>
            <a:ext cx="2889938" cy="496411"/>
          </a:xfrm>
          <a:prstGeom prst="rect">
            <a:avLst/>
          </a:prstGeom>
        </p:spPr>
        <p:txBody>
          <a:bodyPr vert="horz" lIns="91440" tIns="45720" rIns="91440" bIns="45720" rtlCol="1"/>
          <a:lstStyle>
            <a:lvl1pPr algn="l">
              <a:defRPr sz="1200"/>
            </a:lvl1pPr>
          </a:lstStyle>
          <a:p>
            <a:fld id="{E93943C6-819C-44B6-B813-B6042E1EBD8A}" type="datetimeFigureOut">
              <a:rPr lang="ar-JO" smtClean="0"/>
              <a:t>15/02/1440</a:t>
            </a:fld>
            <a:endParaRPr lang="ar-JO"/>
          </a:p>
        </p:txBody>
      </p:sp>
      <p:sp>
        <p:nvSpPr>
          <p:cNvPr id="4" name="Footer Placeholder 3"/>
          <p:cNvSpPr>
            <a:spLocks noGrp="1"/>
          </p:cNvSpPr>
          <p:nvPr>
            <p:ph type="ftr" sz="quarter" idx="2"/>
          </p:nvPr>
        </p:nvSpPr>
        <p:spPr>
          <a:xfrm>
            <a:off x="3779150" y="9430091"/>
            <a:ext cx="2889938" cy="496411"/>
          </a:xfrm>
          <a:prstGeom prst="rect">
            <a:avLst/>
          </a:prstGeom>
        </p:spPr>
        <p:txBody>
          <a:bodyPr vert="horz" lIns="91440" tIns="45720" rIns="91440" bIns="45720" rtlCol="1" anchor="b"/>
          <a:lstStyle>
            <a:lvl1pPr algn="r">
              <a:defRPr sz="1200"/>
            </a:lvl1pPr>
          </a:lstStyle>
          <a:p>
            <a:endParaRPr lang="ar-JO"/>
          </a:p>
        </p:txBody>
      </p:sp>
      <p:sp>
        <p:nvSpPr>
          <p:cNvPr id="5" name="Slide Number Placeholder 4"/>
          <p:cNvSpPr>
            <a:spLocks noGrp="1"/>
          </p:cNvSpPr>
          <p:nvPr>
            <p:ph type="sldNum" sz="quarter" idx="3"/>
          </p:nvPr>
        </p:nvSpPr>
        <p:spPr>
          <a:xfrm>
            <a:off x="1544" y="9430091"/>
            <a:ext cx="2889938" cy="496411"/>
          </a:xfrm>
          <a:prstGeom prst="rect">
            <a:avLst/>
          </a:prstGeom>
        </p:spPr>
        <p:txBody>
          <a:bodyPr vert="horz" lIns="91440" tIns="45720" rIns="91440" bIns="45720" rtlCol="1" anchor="b"/>
          <a:lstStyle>
            <a:lvl1pPr algn="l">
              <a:defRPr sz="1200"/>
            </a:lvl1pPr>
          </a:lstStyle>
          <a:p>
            <a:fld id="{4627EDEB-9517-41E9-90F1-DD870549746C}" type="slidenum">
              <a:rPr lang="ar-JO" smtClean="0"/>
              <a:t>‹#›</a:t>
            </a:fld>
            <a:endParaRPr lang="ar-JO"/>
          </a:p>
        </p:txBody>
      </p:sp>
    </p:spTree>
    <p:extLst>
      <p:ext uri="{BB962C8B-B14F-4D97-AF65-F5344CB8AC3E}">
        <p14:creationId xmlns:p14="http://schemas.microsoft.com/office/powerpoint/2010/main" val="57900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rtl="1"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777607" y="0"/>
            <a:ext cx="2889938" cy="496411"/>
          </a:xfrm>
          <a:prstGeom prst="rect">
            <a:avLst/>
          </a:prstGeom>
        </p:spPr>
        <p:txBody>
          <a:bodyPr vert="horz" lIns="91440" tIns="45720" rIns="91440" bIns="45720" rtlCol="0"/>
          <a:lstStyle>
            <a:lvl1pPr algn="r" rtl="1" eaLnBrk="1" hangingPunct="1">
              <a:defRPr sz="1200">
                <a:latin typeface="Arial" charset="0"/>
                <a:cs typeface="Arial" charset="0"/>
              </a:defRPr>
            </a:lvl1pPr>
          </a:lstStyle>
          <a:p>
            <a:pPr>
              <a:defRPr/>
            </a:pPr>
            <a:fld id="{F1CE6F0B-5BF4-415F-BB7B-E893EDFF9BF3}" type="datetimeFigureOut">
              <a:rPr lang="en-US"/>
              <a:pPr>
                <a:defRPr/>
              </a:pPr>
              <a:t>10/25/2018</a:t>
            </a:fld>
            <a:endParaRPr lang="en-US"/>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rtl="1"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777607" y="9430091"/>
            <a:ext cx="2889938" cy="496411"/>
          </a:xfrm>
          <a:prstGeom prst="rect">
            <a:avLst/>
          </a:prstGeom>
        </p:spPr>
        <p:txBody>
          <a:bodyPr vert="horz" wrap="square" lIns="91440" tIns="45720" rIns="91440" bIns="45720" numCol="1" anchor="b" anchorCtr="0" compatLnSpc="1">
            <a:prstTxWarp prst="textNoShape">
              <a:avLst/>
            </a:prstTxWarp>
          </a:bodyPr>
          <a:lstStyle>
            <a:lvl1pPr algn="r" rtl="1" eaLnBrk="1" hangingPunct="1">
              <a:defRPr sz="1200"/>
            </a:lvl1pPr>
          </a:lstStyle>
          <a:p>
            <a:fld id="{113C0315-3960-485A-80E3-EA319B12FCE8}" type="slidenum">
              <a:rPr lang="en-US"/>
              <a:pPr/>
              <a:t>‹#›</a:t>
            </a:fld>
            <a:endParaRPr lang="en-US"/>
          </a:p>
        </p:txBody>
      </p:sp>
    </p:spTree>
    <p:extLst>
      <p:ext uri="{BB962C8B-B14F-4D97-AF65-F5344CB8AC3E}">
        <p14:creationId xmlns:p14="http://schemas.microsoft.com/office/powerpoint/2010/main" val="23694261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cs typeface="Arial" charset="0"/>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3B8C1B9F-4D34-466E-8559-BF8070A8E5B9}" type="slidenum">
              <a:rPr lang="en-US"/>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49</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51</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52</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53</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54</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55</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56</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57</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58</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59</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60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7</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61</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62</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63</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BA6F154-7030-49A0-B05A-F0397EA23962}" type="slidenum">
              <a:rPr lang="en-US" smtClean="0"/>
              <a:pPr/>
              <a:t>64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13C0315-3960-485A-80E3-EA319B12FCE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Slide Number Placeholder 7"/>
          <p:cNvSpPr>
            <a:spLocks noGrp="1"/>
          </p:cNvSpPr>
          <p:nvPr>
            <p:ph type="sldNum" sz="quarter" idx="11"/>
          </p:nvPr>
        </p:nvSpPr>
        <p:spPr/>
        <p:txBody>
          <a:bodyPr/>
          <a:lstStyle/>
          <a:p>
            <a:fld id="{C812C58C-46FE-4758-B509-3D7DDFE61B95}" type="slidenum">
              <a:rPr lang="ar-SA" smtClean="0"/>
              <a:pPr/>
              <a:t>‹#›</a:t>
            </a:fld>
            <a:endParaRPr lang="en-US"/>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27ECDB-58D7-4EE7-89FE-AC422FA537C7}" type="slidenum">
              <a:rPr lang="ar-SA"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5CEBCB23-3AAE-4E4F-94A6-1C13D4B68F1E}" type="slidenum">
              <a:rPr lang="ar-SA"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BCC70FB-63BB-418E-98B3-786F47DA48C5}" type="slidenum">
              <a:rPr lang="ar-SA"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7A93D63-DC2E-4C63-97A1-C3A5869F786E}" type="slidenum">
              <a:rPr lang="ar-SA"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0172B74-2DB0-4CF3-820A-1FD12ECD50B8}" type="slidenum">
              <a:rPr lang="ar-SA"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A1E958C9-76B2-49A4-B231-6A8FFD47E449}" type="slidenum">
              <a:rPr lang="ar-SA"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2CC5AFC4-1BC0-4EC9-8315-DC74BC0DEC91}" type="slidenum">
              <a:rPr lang="ar-SA"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7119415-926B-4085-805A-D6959B2CDE34}" type="slidenum">
              <a:rPr lang="ar-SA"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CE2C107-C8BD-41A5-9705-AA5AB94AB258}" type="slidenum">
              <a:rPr lang="ar-SA"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3E5AC17D-CEB4-4A35-BA8F-CEC8F6EC5E9B}" type="slidenum">
              <a:rPr lang="ar-SA"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F842CE-1A9A-4CB8-BE25-9B592020DFC3}" type="slidenum">
              <a:rPr lang="ar-SA"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hf hdr="0" ftr="0" dt="0"/>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9.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467544" y="836712"/>
            <a:ext cx="8424936" cy="2952328"/>
          </a:xfrm>
        </p:spPr>
        <p:txBody>
          <a:bodyPr>
            <a:noAutofit/>
          </a:bodyPr>
          <a:lstStyle/>
          <a:p>
            <a:pPr algn="l" rtl="0" eaLnBrk="1" hangingPunct="1"/>
            <a:r>
              <a:rPr lang="en-US" sz="4800" b="1" dirty="0" smtClean="0">
                <a:latin typeface="Cambria" panose="02040503050406030204" pitchFamily="18" charset="0"/>
                <a:ea typeface="Batang" pitchFamily="18" charset="-127"/>
                <a:cs typeface="Times New Roman" pitchFamily="18" charset="0"/>
              </a:rPr>
              <a:t>Modes of communication:</a:t>
            </a:r>
            <a:br>
              <a:rPr lang="en-US" sz="4800" b="1" dirty="0" smtClean="0">
                <a:latin typeface="Cambria" panose="02040503050406030204" pitchFamily="18" charset="0"/>
                <a:ea typeface="Batang" pitchFamily="18" charset="-127"/>
                <a:cs typeface="Times New Roman" pitchFamily="18" charset="0"/>
              </a:rPr>
            </a:br>
            <a:r>
              <a:rPr lang="en-US" sz="4800" b="1" dirty="0" smtClean="0">
                <a:latin typeface="Cambria" panose="02040503050406030204" pitchFamily="18" charset="0"/>
                <a:ea typeface="Batang" pitchFamily="18" charset="-127"/>
                <a:cs typeface="Times New Roman" pitchFamily="18" charset="0"/>
              </a:rPr>
              <a:t>1. Verbal communication</a:t>
            </a:r>
            <a:br>
              <a:rPr lang="en-US" sz="4800" b="1" dirty="0" smtClean="0">
                <a:latin typeface="Cambria" panose="02040503050406030204" pitchFamily="18" charset="0"/>
                <a:ea typeface="Batang" pitchFamily="18" charset="-127"/>
                <a:cs typeface="Times New Roman" pitchFamily="18" charset="0"/>
              </a:rPr>
            </a:br>
            <a:r>
              <a:rPr lang="en-US" sz="4800" b="1" dirty="0" smtClean="0">
                <a:latin typeface="Cambria" panose="02040503050406030204" pitchFamily="18" charset="0"/>
                <a:ea typeface="Batang" pitchFamily="18" charset="-127"/>
                <a:cs typeface="Times New Roman" pitchFamily="18" charset="0"/>
              </a:rPr>
              <a:t>2. nonverbal communication</a:t>
            </a:r>
            <a:endParaRPr lang="en-US" sz="3600" b="1" dirty="0" smtClean="0">
              <a:solidFill>
                <a:schemeClr val="tx2"/>
              </a:solidFill>
              <a:effectLst/>
              <a:latin typeface="Cambria" panose="02040503050406030204" pitchFamily="18" charset="0"/>
              <a:cs typeface="Times New Roman" pitchFamily="18" charset="0"/>
            </a:endParaRPr>
          </a:p>
        </p:txBody>
      </p:sp>
      <p:sp>
        <p:nvSpPr>
          <p:cNvPr id="3076" name="Slide Number Placeholder 3"/>
          <p:cNvSpPr>
            <a:spLocks noGrp="1"/>
          </p:cNvSpPr>
          <p:nvPr>
            <p:ph type="sldNum" sz="quarter" idx="11"/>
          </p:nvPr>
        </p:nvSpPr>
        <p:spPr bwMode="auto">
          <a:noFill/>
          <a:ln>
            <a:miter lim="800000"/>
            <a:headEnd/>
            <a:tailEnd/>
          </a:ln>
        </p:spPr>
        <p:txBody>
          <a:bodyPr/>
          <a:lstStyle/>
          <a:p>
            <a:fld id="{A0EC097C-09EF-4E8B-8C9D-D7FB59E6732F}" type="slidenum">
              <a:rPr lang="ar-SA">
                <a:solidFill>
                  <a:schemeClr val="tx1"/>
                </a:solidFill>
              </a:rPr>
              <a:pPr/>
              <a:t>1</a:t>
            </a:fld>
            <a:endParaRPr lang="en-US">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28600"/>
            <a:ext cx="8229600" cy="679450"/>
          </a:xfrm>
        </p:spPr>
        <p:txBody>
          <a:bodyPr anchor="t">
            <a:normAutofit fontScale="90000"/>
          </a:bodyPr>
          <a:lstStyle/>
          <a:p>
            <a:pPr algn="l" rtl="0" eaLnBrk="1" hangingPunct="1"/>
            <a:r>
              <a:rPr lang="en-US" sz="3600" b="1" dirty="0" smtClean="0">
                <a:solidFill>
                  <a:schemeClr val="tx2"/>
                </a:solidFill>
                <a:effectLst/>
                <a:latin typeface="Cambria" panose="02040503050406030204" pitchFamily="18" charset="0"/>
                <a:cs typeface="Times New Roman" pitchFamily="18" charset="0"/>
              </a:rPr>
              <a:t>Message meanings are in people</a:t>
            </a:r>
          </a:p>
        </p:txBody>
      </p:sp>
      <p:sp>
        <p:nvSpPr>
          <p:cNvPr id="10243" name="Content Placeholder 2"/>
          <p:cNvSpPr>
            <a:spLocks noGrp="1"/>
          </p:cNvSpPr>
          <p:nvPr>
            <p:ph idx="1"/>
          </p:nvPr>
        </p:nvSpPr>
        <p:spPr>
          <a:xfrm>
            <a:off x="179388" y="1268413"/>
            <a:ext cx="8785225" cy="4827587"/>
          </a:xfrm>
        </p:spPr>
        <p:txBody>
          <a:bodyPr rtlCol="0">
            <a:noAutofit/>
          </a:bodyPr>
          <a:lstStyle/>
          <a:p>
            <a:pPr algn="l" rtl="0" eaLnBrk="1" fontAlgn="auto" hangingPunct="1">
              <a:spcAft>
                <a:spcPts val="0"/>
              </a:spcAft>
              <a:buFont typeface="Arial" panose="020B0604020202020204" pitchFamily="34" charset="0"/>
              <a:buChar char="•"/>
              <a:defRPr/>
            </a:pPr>
            <a:r>
              <a:rPr lang="en-US" sz="2400" dirty="0" smtClean="0">
                <a:solidFill>
                  <a:schemeClr val="tx1"/>
                </a:solidFill>
                <a:latin typeface="Cambria" panose="02040503050406030204" pitchFamily="18" charset="0"/>
                <a:cs typeface="Times New Roman" panose="02020603050405020304" pitchFamily="18" charset="0"/>
              </a:rPr>
              <a:t>If you want to know the meaning of word  love you turn to the dictionary “affection felt for a person, attraction, desire for person who arouse admiration”. The denotative meaning.</a:t>
            </a:r>
          </a:p>
          <a:p>
            <a:pPr marL="0" indent="0" algn="l" rtl="0" eaLnBrk="1" fontAlgn="auto" hangingPunct="1">
              <a:spcAft>
                <a:spcPts val="0"/>
              </a:spcAft>
              <a:buFont typeface="Arial" panose="020B0604020202020204" pitchFamily="34" charset="0"/>
              <a:buNone/>
              <a:defRPr/>
            </a:pPr>
            <a:endParaRPr lang="en-US" sz="240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dirty="0" smtClean="0">
                <a:solidFill>
                  <a:schemeClr val="tx1"/>
                </a:solidFill>
                <a:latin typeface="Cambria" panose="02040503050406030204" pitchFamily="18" charset="0"/>
                <a:cs typeface="Times New Roman" panose="02020603050405020304" pitchFamily="18" charset="0"/>
              </a:rPr>
              <a:t>But if you want to know what Ali mean when he says “I'm in love “ you should turn to Ali to discover his meaning.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179388" y="1268413"/>
            <a:ext cx="8507412" cy="5473700"/>
          </a:xfrm>
        </p:spPr>
        <p:txBody>
          <a:bodyPr rtlCol="0">
            <a:normAutofit/>
          </a:bodyPr>
          <a:lstStyle/>
          <a:p>
            <a:pPr algn="l" rtl="0" eaLnBrk="1" fontAlgn="auto" hangingPunct="1">
              <a:spcAft>
                <a:spcPts val="0"/>
              </a:spcAft>
              <a:buFont typeface="Arial" panose="020B0604020202020204" pitchFamily="34" charset="0"/>
              <a:buChar char="•"/>
              <a:defRPr/>
            </a:pPr>
            <a:r>
              <a:rPr lang="en-US" sz="2400" dirty="0" smtClean="0">
                <a:solidFill>
                  <a:schemeClr val="tx1"/>
                </a:solidFill>
                <a:latin typeface="Cambria" panose="02040503050406030204" pitchFamily="18" charset="0"/>
                <a:cs typeface="Times New Roman" panose="02020603050405020304" pitchFamily="18" charset="0"/>
              </a:rPr>
              <a:t>So meanings are not in words but in people.</a:t>
            </a:r>
          </a:p>
          <a:p>
            <a:pPr marL="0" indent="0" algn="l" rtl="0" eaLnBrk="1" fontAlgn="auto" hangingPunct="1">
              <a:spcAft>
                <a:spcPts val="0"/>
              </a:spcAft>
              <a:buNone/>
              <a:defRPr/>
            </a:pPr>
            <a:endParaRPr lang="en-US" sz="240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dirty="0" smtClean="0">
                <a:solidFill>
                  <a:schemeClr val="tx1"/>
                </a:solidFill>
                <a:latin typeface="Cambria" panose="02040503050406030204" pitchFamily="18" charset="0"/>
                <a:cs typeface="Times New Roman" panose="02020603050405020304" pitchFamily="18" charset="0"/>
              </a:rPr>
              <a:t>As </a:t>
            </a:r>
            <a:r>
              <a:rPr lang="en-US" sz="2400" dirty="0" smtClean="0">
                <a:solidFill>
                  <a:schemeClr val="tx1"/>
                </a:solidFill>
                <a:latin typeface="Cambria" panose="02040503050406030204" pitchFamily="18" charset="0"/>
                <a:cs typeface="Times New Roman" panose="02020603050405020304" pitchFamily="18" charset="0"/>
              </a:rPr>
              <a:t>you change, the meaning in people is also change. </a:t>
            </a:r>
          </a:p>
          <a:p>
            <a:pPr marL="0" indent="0" algn="l" rtl="0" eaLnBrk="1" fontAlgn="auto" hangingPunct="1">
              <a:spcAft>
                <a:spcPts val="0"/>
              </a:spcAft>
              <a:buNone/>
              <a:defRPr/>
            </a:pPr>
            <a:endParaRPr lang="en-US" sz="240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dirty="0" smtClean="0">
                <a:solidFill>
                  <a:schemeClr val="tx1"/>
                </a:solidFill>
                <a:latin typeface="Cambria" panose="02040503050406030204" pitchFamily="18" charset="0"/>
                <a:cs typeface="Times New Roman" panose="02020603050405020304" pitchFamily="18" charset="0"/>
              </a:rPr>
              <a:t>Example </a:t>
            </a:r>
            <a:r>
              <a:rPr lang="en-US" sz="2400" dirty="0" smtClean="0">
                <a:solidFill>
                  <a:schemeClr val="tx1"/>
                </a:solidFill>
                <a:latin typeface="Cambria" panose="02040503050406030204" pitchFamily="18" charset="0"/>
                <a:cs typeface="Times New Roman" panose="02020603050405020304" pitchFamily="18" charset="0"/>
              </a:rPr>
              <a:t>if someone said I love you created certain meaning but when you heard that the same word was said to three other people you drastically change the meaning you </a:t>
            </a:r>
            <a:r>
              <a:rPr lang="en-US" sz="2400" dirty="0" smtClean="0">
                <a:solidFill>
                  <a:schemeClr val="tx1"/>
                </a:solidFill>
                <a:latin typeface="Cambria" panose="02040503050406030204" pitchFamily="18" charset="0"/>
                <a:cs typeface="Times New Roman" panose="02020603050405020304" pitchFamily="18" charset="0"/>
              </a:rPr>
              <a:t>draw from </a:t>
            </a:r>
            <a:r>
              <a:rPr lang="en-US" sz="2400" dirty="0" smtClean="0">
                <a:solidFill>
                  <a:schemeClr val="tx1"/>
                </a:solidFill>
                <a:latin typeface="Cambria" panose="02040503050406030204" pitchFamily="18" charset="0"/>
                <a:cs typeface="Times New Roman" panose="02020603050405020304" pitchFamily="18" charset="0"/>
              </a:rPr>
              <a:t>these three words</a:t>
            </a:r>
            <a:r>
              <a:rPr lang="en-US" sz="3600" dirty="0" smtClean="0">
                <a:latin typeface="Cambria" panose="02040503050406030204" pitchFamily="18" charset="0"/>
                <a:cs typeface="Times New Roman" panose="02020603050405020304"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79512" y="188640"/>
            <a:ext cx="8784976" cy="1008335"/>
          </a:xfrm>
        </p:spPr>
        <p:txBody>
          <a:bodyPr anchor="t"/>
          <a:lstStyle/>
          <a:p>
            <a:pPr algn="l" rtl="0" eaLnBrk="1" hangingPunct="1"/>
            <a:r>
              <a:rPr lang="en-US" sz="3600" b="1" dirty="0" smtClean="0">
                <a:effectLst/>
                <a:latin typeface="Cambria" panose="02040503050406030204" pitchFamily="18" charset="0"/>
                <a:cs typeface="Times New Roman" pitchFamily="18" charset="0"/>
              </a:rPr>
              <a:t>Messages meanings depend on context</a:t>
            </a:r>
          </a:p>
        </p:txBody>
      </p:sp>
      <p:sp>
        <p:nvSpPr>
          <p:cNvPr id="12291" name="Content Placeholder 2"/>
          <p:cNvSpPr>
            <a:spLocks noGrp="1"/>
          </p:cNvSpPr>
          <p:nvPr>
            <p:ph idx="1"/>
          </p:nvPr>
        </p:nvSpPr>
        <p:spPr>
          <a:xfrm>
            <a:off x="0" y="1340768"/>
            <a:ext cx="9144000" cy="5517232"/>
          </a:xfrm>
        </p:spPr>
        <p:txBody>
          <a:bodyPr rtlCol="0">
            <a:normAutofit/>
          </a:bodyPr>
          <a:lstStyle/>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According to the context the meaning of any verbal or nonverbal behavior is determined</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In terms of verbal messages the same words may have different meanings when they occur in different context. </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Example” </a:t>
            </a:r>
            <a:r>
              <a:rPr lang="en-US" sz="2400" b="0" dirty="0" smtClean="0">
                <a:solidFill>
                  <a:schemeClr val="tx1"/>
                </a:solidFill>
                <a:latin typeface="Cambria" panose="02040503050406030204" pitchFamily="18" charset="0"/>
                <a:cs typeface="Times New Roman" panose="02020603050405020304" pitchFamily="18" charset="0"/>
              </a:rPr>
              <a:t>how are you?’’ means “hello “ if you ask it in the street , but means different if you are in a hospital.</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Cultural context is important in massages meanings.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06437"/>
          </a:xfrm>
        </p:spPr>
        <p:txBody>
          <a:bodyPr anchor="t"/>
          <a:lstStyle/>
          <a:p>
            <a:pPr algn="l" rtl="0" eaLnBrk="1" hangingPunct="1"/>
            <a:r>
              <a:rPr lang="en-US" sz="3600" b="1" dirty="0" smtClean="0">
                <a:effectLst/>
                <a:latin typeface="Cambria" panose="02040503050406030204" pitchFamily="18" charset="0"/>
                <a:cs typeface="Times New Roman" pitchFamily="18" charset="0"/>
              </a:rPr>
              <a:t>Messages vary in inclusion</a:t>
            </a:r>
          </a:p>
        </p:txBody>
      </p:sp>
      <p:sp>
        <p:nvSpPr>
          <p:cNvPr id="3" name="Content Placeholder 2"/>
          <p:cNvSpPr>
            <a:spLocks noGrp="1"/>
          </p:cNvSpPr>
          <p:nvPr>
            <p:ph idx="1"/>
          </p:nvPr>
        </p:nvSpPr>
        <p:spPr>
          <a:xfrm>
            <a:off x="179388" y="1125538"/>
            <a:ext cx="8507412" cy="5543550"/>
          </a:xfrm>
        </p:spPr>
        <p:txBody>
          <a:bodyPr rtlCol="0">
            <a:noAutofit/>
          </a:bodyPr>
          <a:lstStyle/>
          <a:p>
            <a:pPr algn="l" rtl="0" eaLnBrk="1" fontAlgn="auto" hangingPunct="1">
              <a:spcAft>
                <a:spcPts val="0"/>
              </a:spcAft>
              <a:buFont typeface="Arial" panose="020B0604020202020204" pitchFamily="34" charset="0"/>
              <a:buChar char="•"/>
              <a:defRPr/>
            </a:pPr>
            <a:r>
              <a:rPr lang="en-US" sz="2400" b="1" u="sng" dirty="0" smtClean="0">
                <a:solidFill>
                  <a:schemeClr val="tx1"/>
                </a:solidFill>
                <a:latin typeface="Cambria" panose="02040503050406030204" pitchFamily="18" charset="0"/>
                <a:cs typeface="Times New Roman" panose="02020603050405020304" pitchFamily="18" charset="0"/>
              </a:rPr>
              <a:t>Do you include every present person in your messages?</a:t>
            </a:r>
          </a:p>
          <a:p>
            <a:pPr marL="0" indent="0" algn="l" rtl="0" eaLnBrk="1" fontAlgn="auto" hangingPunct="1">
              <a:spcAft>
                <a:spcPts val="0"/>
              </a:spcAft>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Some </a:t>
            </a:r>
            <a:r>
              <a:rPr lang="en-US" sz="2400" b="0" dirty="0" smtClean="0">
                <a:solidFill>
                  <a:schemeClr val="tx1"/>
                </a:solidFill>
                <a:latin typeface="Cambria" panose="02040503050406030204" pitchFamily="18" charset="0"/>
                <a:cs typeface="Times New Roman" panose="02020603050405020304" pitchFamily="18" charset="0"/>
              </a:rPr>
              <a:t>messages are inclusive, they include all people present and they acknowledge the relevance of others.</a:t>
            </a: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You see messages of exclusion in the use of in- group language in the presence of an out –group member.</a:t>
            </a: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ex “ when doctors get together &amp; discuss medicine, there's no problem, when there is someone who is not a doctor they often fail to adjust to that new person and continue talking about medicine. </a:t>
            </a:r>
          </a:p>
          <a:p>
            <a:pPr marL="0" indent="0" algn="l" rtl="0" eaLnBrk="1" fontAlgn="auto" hangingPunct="1">
              <a:spcAft>
                <a:spcPts val="0"/>
              </a:spcAft>
              <a:buFont typeface="Arial" panose="020B0604020202020204" pitchFamily="34" charset="0"/>
              <a:buNone/>
              <a:defRPr/>
            </a:pPr>
            <a:endParaRPr lang="en-US" sz="3200" dirty="0">
              <a:latin typeface="Cambria" panose="020405030504060302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777875"/>
          </a:xfrm>
        </p:spPr>
        <p:txBody>
          <a:bodyPr/>
          <a:lstStyle/>
          <a:p>
            <a:pPr algn="l" rtl="0" eaLnBrk="1" hangingPunct="1"/>
            <a:r>
              <a:rPr lang="en-US" sz="3600" b="1" dirty="0" smtClean="0">
                <a:effectLst/>
                <a:latin typeface="Cambria" panose="02040503050406030204" pitchFamily="18" charset="0"/>
                <a:cs typeface="Times New Roman" pitchFamily="18" charset="0"/>
              </a:rPr>
              <a:t>Messages vary in inclusion- </a:t>
            </a:r>
            <a:r>
              <a:rPr lang="en-US" sz="3600" b="1" i="1" dirty="0" smtClean="0">
                <a:effectLst/>
                <a:latin typeface="Cambria" panose="02040503050406030204" pitchFamily="18" charset="0"/>
                <a:cs typeface="Times New Roman" pitchFamily="18" charset="0"/>
              </a:rPr>
              <a:t>Cont</a:t>
            </a:r>
            <a:r>
              <a:rPr lang="en-US" sz="3600" b="1" dirty="0" smtClean="0">
                <a:effectLst/>
                <a:latin typeface="Cambria" panose="02040503050406030204" pitchFamily="18" charset="0"/>
                <a:cs typeface="Times New Roman" pitchFamily="18" charset="0"/>
              </a:rPr>
              <a:t>.</a:t>
            </a:r>
          </a:p>
        </p:txBody>
      </p:sp>
      <p:sp>
        <p:nvSpPr>
          <p:cNvPr id="3" name="Content Placeholder 2"/>
          <p:cNvSpPr>
            <a:spLocks noGrp="1"/>
          </p:cNvSpPr>
          <p:nvPr>
            <p:ph idx="1"/>
          </p:nvPr>
        </p:nvSpPr>
        <p:spPr>
          <a:xfrm>
            <a:off x="107950" y="1196975"/>
            <a:ext cx="9036050" cy="5661025"/>
          </a:xfrm>
        </p:spPr>
        <p:txBody>
          <a:bodyPr rtlCol="0">
            <a:noAutofit/>
          </a:bodyPr>
          <a:lstStyle/>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Another form of exclusion using terms of own cultural group as universal terms that can be applied to everyone. Example using the mosque or church when the audience are from different religions. </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1" dirty="0" smtClean="0">
                <a:solidFill>
                  <a:schemeClr val="tx1"/>
                </a:solidFill>
                <a:latin typeface="Cambria" panose="02040503050406030204" pitchFamily="18" charset="0"/>
                <a:cs typeface="Times New Roman" panose="02020603050405020304" pitchFamily="18" charset="0"/>
              </a:rPr>
              <a:t>Try to </a:t>
            </a:r>
            <a:r>
              <a:rPr lang="en-US" sz="2400" b="1" dirty="0" smtClean="0">
                <a:solidFill>
                  <a:schemeClr val="tx1"/>
                </a:solidFill>
                <a:latin typeface="Cambria" panose="02040503050406030204" pitchFamily="18" charset="0"/>
                <a:cs typeface="Times New Roman" panose="02020603050405020304" pitchFamily="18" charset="0"/>
              </a:rPr>
              <a:t>find ways to include everyone in the interaction by filling in relevant details for those who are unaware of topic or try to include them by drawing an analogy from their fields</a:t>
            </a:r>
            <a:r>
              <a:rPr lang="en-US" sz="2400" b="0" dirty="0" smtClean="0">
                <a:solidFill>
                  <a:schemeClr val="tx1"/>
                </a:solidFill>
                <a:latin typeface="Cambria" panose="02040503050406030204" pitchFamily="18" charset="0"/>
                <a:cs typeface="Times New Roman" panose="02020603050405020304" pitchFamily="18" charset="0"/>
              </a:rPr>
              <a:t>.</a:t>
            </a: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E.g. use alternative terms such as the word “place” of worship instead of use church or mosque, committed relationships instead of marriage.</a:t>
            </a:r>
          </a:p>
          <a:p>
            <a:pPr algn="l" rtl="0" eaLnBrk="1" fontAlgn="auto" hangingPunct="1">
              <a:spcAft>
                <a:spcPts val="0"/>
              </a:spcAft>
              <a:buFont typeface="Arial" panose="020B0604020202020204" pitchFamily="34" charset="0"/>
              <a:buChar char="•"/>
              <a:defRPr/>
            </a:pPr>
            <a:endParaRPr lang="en-US" sz="2800" dirty="0" smtClean="0">
              <a:latin typeface="Cambria" panose="020405030504060302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250825" y="1988840"/>
            <a:ext cx="8642350" cy="2448272"/>
          </a:xfrm>
        </p:spPr>
        <p:txBody>
          <a:bodyPr rtlCol="0">
            <a:normAutofit fontScale="85000" lnSpcReduction="20000"/>
          </a:bodyPr>
          <a:lstStyle/>
          <a:p>
            <a:pPr marL="0" indent="0" algn="l" rtl="0" eaLnBrk="1" fontAlgn="auto" hangingPunct="1">
              <a:spcAft>
                <a:spcPts val="0"/>
              </a:spcAft>
              <a:buFont typeface="Arial" panose="020B0604020202020204" pitchFamily="34" charset="0"/>
              <a:buNone/>
              <a:defRPr/>
            </a:pPr>
            <a:endParaRPr lang="en-US" b="1" dirty="0" smtClean="0">
              <a:latin typeface="Cambria" panose="02040503050406030204" pitchFamily="18" charset="0"/>
            </a:endParaRPr>
          </a:p>
          <a:p>
            <a:pPr marL="0" indent="0" algn="l" rtl="0" eaLnBrk="1" fontAlgn="auto" hangingPunct="1">
              <a:spcAft>
                <a:spcPts val="0"/>
              </a:spcAft>
              <a:buFont typeface="Arial" panose="020B0604020202020204" pitchFamily="34" charset="0"/>
              <a:buNone/>
              <a:defRPr/>
            </a:pPr>
            <a:endParaRPr lang="en-US" b="1" dirty="0" smtClean="0">
              <a:latin typeface="Cambria" panose="02040503050406030204" pitchFamily="18" charset="0"/>
            </a:endParaRPr>
          </a:p>
          <a:p>
            <a:pPr marL="0" indent="0" algn="l" rtl="0" eaLnBrk="1" fontAlgn="auto" hangingPunct="1">
              <a:spcAft>
                <a:spcPts val="0"/>
              </a:spcAft>
              <a:buFont typeface="Arial" panose="020B0604020202020204" pitchFamily="34" charset="0"/>
              <a:buNone/>
              <a:defRPr/>
            </a:pPr>
            <a:endParaRPr lang="en-US" b="1" dirty="0" smtClean="0">
              <a:latin typeface="Cambria" panose="02040503050406030204" pitchFamily="18" charset="0"/>
            </a:endParaRPr>
          </a:p>
          <a:p>
            <a:pPr marL="0" indent="0" algn="l" rtl="0" eaLnBrk="1" fontAlgn="auto" hangingPunct="1">
              <a:spcAft>
                <a:spcPts val="0"/>
              </a:spcAft>
              <a:buFont typeface="Arial" panose="020B0604020202020204" pitchFamily="34" charset="0"/>
              <a:buNone/>
              <a:defRPr/>
            </a:pPr>
            <a:endParaRPr lang="en-US" b="1" dirty="0" smtClean="0">
              <a:latin typeface="Cambria" panose="02040503050406030204" pitchFamily="18" charset="0"/>
            </a:endParaRPr>
          </a:p>
          <a:p>
            <a:pPr marL="0" indent="0" algn="l" rtl="0" eaLnBrk="1" fontAlgn="auto" hangingPunct="1">
              <a:spcAft>
                <a:spcPts val="0"/>
              </a:spcAft>
              <a:buFont typeface="Arial" panose="020B0604020202020204" pitchFamily="34" charset="0"/>
              <a:buNone/>
              <a:defRPr/>
            </a:pPr>
            <a:r>
              <a:rPr lang="en-US" sz="3600" b="1" dirty="0" smtClean="0">
                <a:solidFill>
                  <a:schemeClr val="tx2"/>
                </a:solidFill>
                <a:effectLst/>
                <a:latin typeface="Cambria" panose="02040503050406030204" pitchFamily="18" charset="0"/>
              </a:rPr>
              <a:t>             CONFIRMATION </a:t>
            </a:r>
            <a:r>
              <a:rPr lang="en-US" sz="3600" b="1" dirty="0" smtClean="0">
                <a:solidFill>
                  <a:schemeClr val="tx2"/>
                </a:solidFill>
                <a:effectLst/>
                <a:latin typeface="Cambria" panose="02040503050406030204" pitchFamily="18" charset="0"/>
              </a:rPr>
              <a:t>&amp; DISCONFIRMATION</a:t>
            </a:r>
          </a:p>
          <a:p>
            <a:pPr marL="0" indent="0" algn="ctr" rtl="0" eaLnBrk="1" fontAlgn="auto" hangingPunct="1">
              <a:spcAft>
                <a:spcPts val="0"/>
              </a:spcAft>
              <a:buFont typeface="Arial" panose="020B0604020202020204" pitchFamily="34" charset="0"/>
              <a:buNone/>
              <a:defRPr/>
            </a:pPr>
            <a:r>
              <a:rPr lang="en-US" sz="4000" dirty="0" smtClean="0">
                <a:latin typeface="Cambria" panose="02040503050406030204" pitchFamily="18" charset="0"/>
              </a:rPr>
              <a:t> </a:t>
            </a:r>
          </a:p>
          <a:p>
            <a:pPr algn="l" rtl="0" eaLnBrk="1" fontAlgn="auto" hangingPunct="1">
              <a:spcAft>
                <a:spcPts val="0"/>
              </a:spcAft>
              <a:buFontTx/>
              <a:buNone/>
              <a:defRPr/>
            </a:pPr>
            <a:endParaRPr lang="en-US" dirty="0" smtClean="0">
              <a:latin typeface="Cambria" panose="020405030504060302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7544" y="365125"/>
            <a:ext cx="8047806" cy="831850"/>
          </a:xfrm>
        </p:spPr>
        <p:txBody>
          <a:bodyPr anchor="t"/>
          <a:lstStyle/>
          <a:p>
            <a:pPr algn="l" rtl="0" eaLnBrk="1" hangingPunct="1"/>
            <a:r>
              <a:rPr lang="en-US" sz="3600" b="1" dirty="0" smtClean="0">
                <a:effectLst/>
                <a:latin typeface="Cambria" panose="02040503050406030204" pitchFamily="18" charset="0"/>
                <a:cs typeface="Times New Roman" pitchFamily="18" charset="0"/>
              </a:rPr>
              <a:t>Disconfirmation</a:t>
            </a:r>
          </a:p>
        </p:txBody>
      </p:sp>
      <p:sp>
        <p:nvSpPr>
          <p:cNvPr id="3" name="Content Placeholder 2"/>
          <p:cNvSpPr>
            <a:spLocks noGrp="1"/>
          </p:cNvSpPr>
          <p:nvPr>
            <p:ph idx="1"/>
          </p:nvPr>
        </p:nvSpPr>
        <p:spPr>
          <a:xfrm>
            <a:off x="395536" y="1268413"/>
            <a:ext cx="8640514" cy="5473700"/>
          </a:xfrm>
        </p:spPr>
        <p:txBody>
          <a:bodyPr rtlCol="0">
            <a:noAutofit/>
          </a:bodyPr>
          <a:lstStyle/>
          <a:p>
            <a:pPr marL="0" indent="0" algn="l" rtl="0" eaLnBrk="1" fontAlgn="auto" hangingPunct="1">
              <a:spcAft>
                <a:spcPts val="0"/>
              </a:spcAft>
              <a:buFont typeface="Arial" panose="020B0604020202020204" pitchFamily="34" charset="0"/>
              <a:buNone/>
              <a:defRPr/>
            </a:pPr>
            <a:r>
              <a:rPr lang="en-US" sz="2400" b="0" dirty="0">
                <a:solidFill>
                  <a:schemeClr val="tx1"/>
                </a:solidFill>
                <a:latin typeface="Cambria" panose="02040503050406030204" pitchFamily="18" charset="0"/>
                <a:cs typeface="Times New Roman" panose="02020603050405020304" pitchFamily="18" charset="0"/>
              </a:rPr>
              <a:t>It  is the communication pattern in which you ignore someone's presence as well as that person's </a:t>
            </a:r>
            <a:r>
              <a:rPr lang="en-US" sz="2400" b="0" dirty="0" smtClean="0">
                <a:solidFill>
                  <a:schemeClr val="tx1"/>
                </a:solidFill>
                <a:latin typeface="Cambria" panose="02040503050406030204" pitchFamily="18" charset="0"/>
                <a:cs typeface="Times New Roman" panose="02020603050405020304" pitchFamily="18" charset="0"/>
              </a:rPr>
              <a:t>communications.</a:t>
            </a:r>
          </a:p>
          <a:p>
            <a:pPr marL="0" indent="0" algn="l" rtl="0" eaLnBrk="1" fontAlgn="auto" hangingPunct="1">
              <a:spcAft>
                <a:spcPts val="0"/>
              </a:spcAft>
              <a:buFont typeface="Arial" panose="020B0604020202020204" pitchFamily="34" charset="0"/>
              <a:buNone/>
              <a:defRPr/>
            </a:pPr>
            <a:endParaRPr lang="en-US" sz="2400" b="0" dirty="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a:solidFill>
                  <a:schemeClr val="tx1"/>
                </a:solidFill>
                <a:latin typeface="Cambria" panose="02040503050406030204" pitchFamily="18" charset="0"/>
                <a:cs typeface="Times New Roman" panose="02020603050405020304" pitchFamily="18" charset="0"/>
              </a:rPr>
              <a:t>-Ex” this person &amp; what he has to say are not important or not worth serious attention</a:t>
            </a:r>
            <a:r>
              <a:rPr lang="en-US" sz="2400" b="0" dirty="0" smtClean="0">
                <a:solidFill>
                  <a:schemeClr val="tx1"/>
                </a:solidFill>
                <a:latin typeface="Cambria" panose="02040503050406030204" pitchFamily="18" charset="0"/>
                <a:cs typeface="Times New Roman" panose="02020603050405020304" pitchFamily="18" charset="0"/>
              </a:rPr>
              <a:t>”.</a:t>
            </a:r>
          </a:p>
          <a:p>
            <a:pPr marL="0" indent="0" algn="l" rtl="0" eaLnBrk="1" fontAlgn="auto" hangingPunct="1">
              <a:spcAft>
                <a:spcPts val="0"/>
              </a:spcAft>
              <a:buFont typeface="Arial" panose="020B0604020202020204" pitchFamily="34" charset="0"/>
              <a:buNone/>
              <a:defRPr/>
            </a:pPr>
            <a:endParaRPr lang="en-US" sz="2400" b="0" dirty="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a:solidFill>
                  <a:schemeClr val="tx1"/>
                </a:solidFill>
                <a:latin typeface="Cambria" panose="02040503050406030204" pitchFamily="18" charset="0"/>
                <a:cs typeface="Times New Roman" panose="02020603050405020304" pitchFamily="18" charset="0"/>
              </a:rPr>
              <a:t>This person’s contribution is unimportant or insignificant that there is no reason to concern yourself with them. </a:t>
            </a:r>
          </a:p>
          <a:p>
            <a:pPr algn="l" rtl="0" eaLnBrk="1" fontAlgn="auto" hangingPunct="1">
              <a:spcAft>
                <a:spcPts val="0"/>
              </a:spcAft>
              <a:buFont typeface="Arial" panose="020B0604020202020204" pitchFamily="34" charset="0"/>
              <a:buChar char="•"/>
              <a:defRPr/>
            </a:pPr>
            <a:endParaRPr lang="en-US" sz="3600" dirty="0">
              <a:latin typeface="Cambria" panose="020405030504060302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28650" y="365125"/>
            <a:ext cx="7886700" cy="831850"/>
          </a:xfrm>
        </p:spPr>
        <p:txBody>
          <a:bodyPr anchor="t"/>
          <a:lstStyle/>
          <a:p>
            <a:pPr algn="l" rtl="0" eaLnBrk="1" hangingPunct="1"/>
            <a:r>
              <a:rPr lang="en-US" sz="3600" b="1" dirty="0" smtClean="0">
                <a:effectLst/>
                <a:latin typeface="Cambria" panose="02040503050406030204" pitchFamily="18" charset="0"/>
                <a:cs typeface="Times New Roman" pitchFamily="18" charset="0"/>
              </a:rPr>
              <a:t>Rejection</a:t>
            </a:r>
            <a:r>
              <a:rPr lang="en-US" sz="4000" b="1" dirty="0" smtClean="0">
                <a:latin typeface="Cambria" panose="02040503050406030204" pitchFamily="18" charset="0"/>
                <a:cs typeface="Times New Roman" pitchFamily="18" charset="0"/>
              </a:rPr>
              <a:t> </a:t>
            </a:r>
          </a:p>
        </p:txBody>
      </p:sp>
      <p:sp>
        <p:nvSpPr>
          <p:cNvPr id="17411" name="Rectangle 3"/>
          <p:cNvSpPr>
            <a:spLocks noGrp="1" noChangeArrowheads="1"/>
          </p:cNvSpPr>
          <p:nvPr>
            <p:ph idx="1"/>
          </p:nvPr>
        </p:nvSpPr>
        <p:spPr>
          <a:xfrm>
            <a:off x="107950" y="1196975"/>
            <a:ext cx="8928100" cy="5112345"/>
          </a:xfrm>
        </p:spPr>
        <p:txBody>
          <a:bodyPr rtlCol="0">
            <a:normAutofit/>
          </a:bodyPr>
          <a:lstStyle/>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Different than disconfirmation.</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You disagree with the person. </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You indicate your unwillingness to accept something the other says or does.</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In disconfirmation however you deny the </a:t>
            </a:r>
            <a:r>
              <a:rPr lang="en-US" sz="2400" b="0" dirty="0" smtClean="0">
                <a:solidFill>
                  <a:schemeClr val="tx1"/>
                </a:solidFill>
                <a:latin typeface="Cambria" panose="02040503050406030204" pitchFamily="18" charset="0"/>
                <a:cs typeface="Times New Roman" panose="02020603050405020304" pitchFamily="18" charset="0"/>
              </a:rPr>
              <a:t>person’s significance;  </a:t>
            </a:r>
            <a:r>
              <a:rPr lang="en-US" sz="2400" b="0" dirty="0" smtClean="0">
                <a:solidFill>
                  <a:schemeClr val="tx1"/>
                </a:solidFill>
                <a:latin typeface="Cambria" panose="02040503050406030204" pitchFamily="18" charset="0"/>
                <a:cs typeface="Times New Roman" panose="02020603050405020304" pitchFamily="18" charset="0"/>
              </a:rPr>
              <a:t>everything related to that person doesn’t count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704088"/>
            <a:ext cx="8229600" cy="938962"/>
          </a:xfrm>
        </p:spPr>
        <p:txBody>
          <a:bodyPr/>
          <a:lstStyle/>
          <a:p>
            <a:pPr algn="l" rtl="0" eaLnBrk="1" hangingPunct="1"/>
            <a:r>
              <a:rPr lang="en-US" sz="3600" b="1" dirty="0" smtClean="0">
                <a:effectLst/>
                <a:latin typeface="Cambria" panose="02040503050406030204" pitchFamily="18" charset="0"/>
                <a:cs typeface="Times New Roman" pitchFamily="18" charset="0"/>
              </a:rPr>
              <a:t>Confirmation</a:t>
            </a:r>
          </a:p>
        </p:txBody>
      </p:sp>
      <p:sp>
        <p:nvSpPr>
          <p:cNvPr id="18435" name="Content Placeholder 2"/>
          <p:cNvSpPr>
            <a:spLocks noGrp="1"/>
          </p:cNvSpPr>
          <p:nvPr>
            <p:ph idx="1"/>
          </p:nvPr>
        </p:nvSpPr>
        <p:spPr>
          <a:xfrm>
            <a:off x="107950" y="1773238"/>
            <a:ext cx="8856663" cy="4403725"/>
          </a:xfrm>
        </p:spPr>
        <p:txBody>
          <a:bodyPr rtlCol="0">
            <a:normAutofit/>
          </a:bodyPr>
          <a:lstStyle/>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It is the opposite communication pattern of disconfirmation.</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 </a:t>
            </a:r>
            <a:r>
              <a:rPr lang="en-US" sz="2400" b="0" dirty="0" smtClean="0">
                <a:solidFill>
                  <a:schemeClr val="tx1"/>
                </a:solidFill>
                <a:latin typeface="Cambria" panose="02040503050406030204" pitchFamily="18" charset="0"/>
                <a:cs typeface="Times New Roman" panose="02020603050405020304" pitchFamily="18" charset="0"/>
              </a:rPr>
              <a:t>You not </a:t>
            </a:r>
            <a:r>
              <a:rPr lang="en-US" sz="2400" b="0" dirty="0" smtClean="0">
                <a:solidFill>
                  <a:schemeClr val="tx1"/>
                </a:solidFill>
                <a:latin typeface="Cambria" panose="02040503050406030204" pitchFamily="18" charset="0"/>
                <a:cs typeface="Times New Roman" panose="02020603050405020304" pitchFamily="18" charset="0"/>
              </a:rPr>
              <a:t>only acknowledge the presence of the other </a:t>
            </a:r>
            <a:r>
              <a:rPr lang="en-US" sz="2400" b="0" dirty="0" smtClean="0">
                <a:solidFill>
                  <a:schemeClr val="tx1"/>
                </a:solidFill>
                <a:latin typeface="Cambria" panose="02040503050406030204" pitchFamily="18" charset="0"/>
                <a:cs typeface="Times New Roman" panose="02020603050405020304" pitchFamily="18" charset="0"/>
              </a:rPr>
              <a:t>person, </a:t>
            </a:r>
            <a:r>
              <a:rPr lang="en-US" sz="2400" b="0" dirty="0" smtClean="0">
                <a:solidFill>
                  <a:schemeClr val="tx1"/>
                </a:solidFill>
                <a:latin typeface="Cambria" panose="02040503050406030204" pitchFamily="18" charset="0"/>
                <a:cs typeface="Times New Roman" panose="02020603050405020304" pitchFamily="18" charset="0"/>
              </a:rPr>
              <a:t>but also indicate your acceptance of this person.</a:t>
            </a:r>
          </a:p>
          <a:p>
            <a:pPr algn="l" rtl="0" eaLnBrk="1" fontAlgn="auto" hangingPunct="1">
              <a:spcAft>
                <a:spcPts val="0"/>
              </a:spcAft>
              <a:buFont typeface="Arial" panose="020B0604020202020204" pitchFamily="34" charset="0"/>
              <a:buChar char="•"/>
              <a:defRPr/>
            </a:pPr>
            <a:endParaRPr lang="en-US" sz="3600" b="1" dirty="0" smtClean="0">
              <a:latin typeface="Cambria" panose="020405030504060302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65125"/>
            <a:ext cx="8892480" cy="760413"/>
          </a:xfrm>
        </p:spPr>
        <p:txBody>
          <a:bodyPr rtlCol="0" anchor="t">
            <a:normAutofit fontScale="90000"/>
          </a:bodyPr>
          <a:lstStyle/>
          <a:p>
            <a:pPr algn="l" rtl="0" eaLnBrk="1" fontAlgn="auto" hangingPunct="1">
              <a:spcAft>
                <a:spcPts val="0"/>
              </a:spcAft>
              <a:defRPr/>
            </a:pPr>
            <a:r>
              <a:rPr lang="en-US" sz="3600" b="1" dirty="0" smtClean="0">
                <a:effectLst/>
                <a:latin typeface="Cambria" panose="02040503050406030204" pitchFamily="18" charset="0"/>
                <a:cs typeface="Times New Roman" panose="02020603050405020304" pitchFamily="18" charset="0"/>
              </a:rPr>
              <a:t>Examples disconfirmation rejection &amp; confirmation</a:t>
            </a:r>
          </a:p>
        </p:txBody>
      </p:sp>
      <p:sp>
        <p:nvSpPr>
          <p:cNvPr id="21507" name="Content Placeholder 2"/>
          <p:cNvSpPr>
            <a:spLocks noGrp="1"/>
          </p:cNvSpPr>
          <p:nvPr>
            <p:ph idx="1"/>
          </p:nvPr>
        </p:nvSpPr>
        <p:spPr>
          <a:xfrm>
            <a:off x="323528" y="1989138"/>
            <a:ext cx="8820472" cy="4732337"/>
          </a:xfrm>
        </p:spPr>
        <p:txBody>
          <a:bodyPr/>
          <a:lstStyle/>
          <a:p>
            <a:pPr algn="l" rtl="0" eaLnBrk="1" hangingPunct="1">
              <a:buFont typeface="Arial" charset="0"/>
              <a:buNone/>
            </a:pPr>
            <a:r>
              <a:rPr lang="en-US" sz="2400" b="0" dirty="0" smtClean="0">
                <a:solidFill>
                  <a:schemeClr val="tx1"/>
                </a:solidFill>
                <a:latin typeface="Cambria" panose="02040503050406030204" pitchFamily="18" charset="0"/>
                <a:cs typeface="Times New Roman" pitchFamily="18" charset="0"/>
              </a:rPr>
              <a:t>Why are you so angry? You get late last week. Stop screaming. I'll do what I want (Rejection). </a:t>
            </a:r>
          </a:p>
          <a:p>
            <a:pPr algn="l" rtl="0" eaLnBrk="1" hangingPunct="1">
              <a:buFont typeface="Arial" charset="0"/>
              <a:buNone/>
            </a:pPr>
            <a:endParaRPr lang="en-US" sz="2400" b="0" dirty="0" smtClean="0">
              <a:solidFill>
                <a:schemeClr val="tx1"/>
              </a:solidFill>
              <a:latin typeface="Cambria" panose="02040503050406030204" pitchFamily="18" charset="0"/>
              <a:cs typeface="Times New Roman" pitchFamily="18" charset="0"/>
            </a:endParaRPr>
          </a:p>
          <a:p>
            <a:pPr algn="l" rtl="0" eaLnBrk="1" hangingPunct="1">
              <a:buFont typeface="Arial" charset="0"/>
              <a:buNone/>
            </a:pPr>
            <a:r>
              <a:rPr lang="en-US" sz="2400" b="0" dirty="0" smtClean="0">
                <a:solidFill>
                  <a:schemeClr val="tx1"/>
                </a:solidFill>
                <a:latin typeface="Cambria" panose="02040503050406030204" pitchFamily="18" charset="0"/>
                <a:cs typeface="Times New Roman" pitchFamily="18" charset="0"/>
              </a:rPr>
              <a:t>You have </a:t>
            </a:r>
            <a:r>
              <a:rPr lang="en-US" sz="2400" b="0" dirty="0" smtClean="0">
                <a:solidFill>
                  <a:schemeClr val="tx1"/>
                </a:solidFill>
                <a:latin typeface="Cambria" panose="02040503050406030204" pitchFamily="18" charset="0"/>
                <a:cs typeface="Times New Roman" pitchFamily="18" charset="0"/>
              </a:rPr>
              <a:t>a right to be angry. I should tell you that I will  be late. ( Confirmation) </a:t>
            </a:r>
          </a:p>
          <a:p>
            <a:pPr algn="l" rtl="0" eaLnBrk="1" hangingPunct="1">
              <a:buFont typeface="Arial" charset="0"/>
              <a:buNone/>
            </a:pPr>
            <a:endParaRPr lang="en-US" sz="2400" b="0" dirty="0" smtClean="0">
              <a:solidFill>
                <a:schemeClr val="tx1"/>
              </a:solidFill>
              <a:latin typeface="Cambria" panose="02040503050406030204" pitchFamily="18" charset="0"/>
              <a:cs typeface="Times New Roman" pitchFamily="18" charset="0"/>
            </a:endParaRPr>
          </a:p>
          <a:p>
            <a:pPr algn="l" rtl="0" eaLnBrk="1" hangingPunct="1">
              <a:buFont typeface="Arial" charset="0"/>
              <a:buNone/>
            </a:pPr>
            <a:r>
              <a:rPr lang="en-US" sz="2400" b="0" dirty="0" smtClean="0">
                <a:solidFill>
                  <a:schemeClr val="tx1"/>
                </a:solidFill>
                <a:latin typeface="Cambria" panose="02040503050406030204" pitchFamily="18" charset="0"/>
                <a:cs typeface="Times New Roman" pitchFamily="18" charset="0"/>
              </a:rPr>
              <a:t> Deny the person significances. (Disconfirmation)</a:t>
            </a:r>
          </a:p>
          <a:p>
            <a:pPr algn="l" rtl="0" eaLnBrk="1" hangingPunct="1">
              <a:buFont typeface="Arial" charset="0"/>
              <a:buNone/>
            </a:pPr>
            <a:endParaRPr lang="en-US" sz="2800" dirty="0" smtClean="0">
              <a:latin typeface="Cambria" panose="02040503050406030204"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C6DE5F6-E72D-4D82-AC55-8D85A0B5CFC9}" type="slidenum">
              <a:rPr lang="ar-SA"/>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l" rtl="0" eaLnBrk="1" hangingPunct="1"/>
            <a:r>
              <a:rPr lang="en-US" altLang="ar-JO" sz="3600" b="1" dirty="0" smtClean="0">
                <a:solidFill>
                  <a:schemeClr val="tx2"/>
                </a:solidFill>
                <a:effectLst/>
                <a:latin typeface="Cambria" panose="02040503050406030204" pitchFamily="18" charset="0"/>
              </a:rPr>
              <a:t>MODES OF COMMUNICATION</a:t>
            </a:r>
          </a:p>
        </p:txBody>
      </p:sp>
      <p:sp>
        <p:nvSpPr>
          <p:cNvPr id="10243" name="Rectangle 3"/>
          <p:cNvSpPr>
            <a:spLocks noGrp="1" noChangeArrowheads="1"/>
          </p:cNvSpPr>
          <p:nvPr>
            <p:ph idx="1"/>
          </p:nvPr>
        </p:nvSpPr>
        <p:spPr>
          <a:xfrm>
            <a:off x="457200" y="2060848"/>
            <a:ext cx="8229600" cy="4065315"/>
          </a:xfrm>
        </p:spPr>
        <p:txBody>
          <a:bodyPr>
            <a:normAutofit/>
          </a:bodyPr>
          <a:lstStyle/>
          <a:p>
            <a:pPr algn="l" rtl="0" eaLnBrk="1" hangingPunct="1">
              <a:lnSpc>
                <a:spcPct val="90000"/>
              </a:lnSpc>
            </a:pPr>
            <a:r>
              <a:rPr lang="en-US" altLang="ar-JO" sz="2400" dirty="0" smtClean="0">
                <a:solidFill>
                  <a:schemeClr val="tx1"/>
                </a:solidFill>
                <a:latin typeface="Cambria" panose="02040503050406030204" pitchFamily="18" charset="0"/>
              </a:rPr>
              <a:t>Communication occurs in a variety of ways: through words, actions, or a combination of words and actions</a:t>
            </a:r>
            <a:r>
              <a:rPr lang="en-US" altLang="ar-JO" sz="2400" dirty="0" smtClean="0">
                <a:solidFill>
                  <a:schemeClr val="tx1"/>
                </a:solidFill>
                <a:latin typeface="Cambria" panose="02040503050406030204" pitchFamily="18" charset="0"/>
              </a:rPr>
              <a:t>.</a:t>
            </a:r>
          </a:p>
          <a:p>
            <a:pPr marL="0" indent="0" algn="l" rtl="0" eaLnBrk="1" hangingPunct="1">
              <a:lnSpc>
                <a:spcPct val="90000"/>
              </a:lnSpc>
              <a:buNone/>
            </a:pPr>
            <a:endParaRPr lang="en-US" altLang="ar-JO" sz="2400" dirty="0" smtClean="0">
              <a:solidFill>
                <a:schemeClr val="tx1"/>
              </a:solidFill>
              <a:latin typeface="Cambria" panose="02040503050406030204" pitchFamily="18" charset="0"/>
            </a:endParaRPr>
          </a:p>
          <a:p>
            <a:pPr algn="l" rtl="0" eaLnBrk="1" hangingPunct="1">
              <a:lnSpc>
                <a:spcPct val="90000"/>
              </a:lnSpc>
            </a:pPr>
            <a:r>
              <a:rPr lang="en-US" altLang="ar-JO" sz="2400" dirty="0" smtClean="0">
                <a:solidFill>
                  <a:schemeClr val="tx1"/>
                </a:solidFill>
                <a:latin typeface="Cambria" panose="02040503050406030204" pitchFamily="18" charset="0"/>
              </a:rPr>
              <a:t>When there is congruence (“a match”) between one’s words and actions, communication is </a:t>
            </a:r>
            <a:r>
              <a:rPr lang="en-US" altLang="ar-JO" sz="2400" dirty="0" smtClean="0">
                <a:solidFill>
                  <a:schemeClr val="tx1"/>
                </a:solidFill>
                <a:latin typeface="Cambria" panose="02040503050406030204" pitchFamily="18" charset="0"/>
              </a:rPr>
              <a:t>enhanced.</a:t>
            </a:r>
          </a:p>
          <a:p>
            <a:pPr marL="0" indent="0" algn="l" rtl="0" eaLnBrk="1" hangingPunct="1">
              <a:lnSpc>
                <a:spcPct val="90000"/>
              </a:lnSpc>
              <a:buNone/>
            </a:pPr>
            <a:endParaRPr lang="en-US" altLang="ar-JO" sz="2400" dirty="0" smtClean="0">
              <a:solidFill>
                <a:schemeClr val="tx1"/>
              </a:solidFill>
              <a:latin typeface="Cambria" panose="02040503050406030204" pitchFamily="18" charset="0"/>
            </a:endParaRPr>
          </a:p>
          <a:p>
            <a:pPr algn="l" rtl="0" eaLnBrk="1" hangingPunct="1">
              <a:lnSpc>
                <a:spcPct val="90000"/>
              </a:lnSpc>
            </a:pPr>
            <a:r>
              <a:rPr lang="en-US" altLang="ar-JO" sz="2400" dirty="0" smtClean="0">
                <a:solidFill>
                  <a:schemeClr val="tx1"/>
                </a:solidFill>
                <a:latin typeface="Cambria" panose="02040503050406030204" pitchFamily="18" charset="0"/>
              </a:rPr>
              <a:t>Modes of communication include </a:t>
            </a:r>
            <a:r>
              <a:rPr lang="en-US" altLang="ar-JO" sz="2400" b="1" u="sng" dirty="0" smtClean="0">
                <a:solidFill>
                  <a:schemeClr val="tx1"/>
                </a:solidFill>
                <a:latin typeface="Cambria" panose="02040503050406030204" pitchFamily="18" charset="0"/>
              </a:rPr>
              <a:t>verbal</a:t>
            </a:r>
            <a:r>
              <a:rPr lang="en-US" altLang="ar-JO" sz="2400" dirty="0" smtClean="0">
                <a:solidFill>
                  <a:schemeClr val="tx1"/>
                </a:solidFill>
                <a:latin typeface="Cambria" panose="02040503050406030204" pitchFamily="18" charset="0"/>
              </a:rPr>
              <a:t> and </a:t>
            </a:r>
            <a:r>
              <a:rPr lang="en-US" altLang="ar-JO" sz="2400" b="1" u="sng" dirty="0" smtClean="0">
                <a:solidFill>
                  <a:schemeClr val="tx1"/>
                </a:solidFill>
                <a:latin typeface="Cambria" panose="02040503050406030204" pitchFamily="18" charset="0"/>
              </a:rPr>
              <a:t>nonverbal</a:t>
            </a:r>
            <a:r>
              <a:rPr lang="en-US" altLang="ar-JO" sz="2400" dirty="0" smtClean="0">
                <a:solidFill>
                  <a:schemeClr val="tx1"/>
                </a:solidFill>
                <a:latin typeface="Cambria" panose="02040503050406030204" pitchFamily="18" charset="0"/>
              </a:rPr>
              <a:t> communication. </a:t>
            </a:r>
          </a:p>
        </p:txBody>
      </p:sp>
    </p:spTree>
    <p:extLst>
      <p:ext uri="{BB962C8B-B14F-4D97-AF65-F5344CB8AC3E}">
        <p14:creationId xmlns:p14="http://schemas.microsoft.com/office/powerpoint/2010/main" val="3333242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615950"/>
          </a:xfrm>
        </p:spPr>
        <p:txBody>
          <a:bodyPr rtlCol="0" anchor="t">
            <a:normAutofit fontScale="90000"/>
          </a:bodyPr>
          <a:lstStyle/>
          <a:p>
            <a:pPr algn="l" rtl="0" eaLnBrk="1" fontAlgn="auto" hangingPunct="1">
              <a:spcAft>
                <a:spcPts val="0"/>
              </a:spcAft>
              <a:defRPr/>
            </a:pPr>
            <a:r>
              <a:rPr lang="en-US" sz="4000" b="1" dirty="0" smtClean="0">
                <a:effectLst/>
                <a:latin typeface="Cambria" panose="02040503050406030204" pitchFamily="18" charset="0"/>
                <a:cs typeface="Times New Roman" panose="02020603050405020304" pitchFamily="18" charset="0"/>
              </a:rPr>
              <a:t>Sexis</a:t>
            </a:r>
            <a:r>
              <a:rPr lang="en-US" sz="4000" b="1" dirty="0" smtClean="0">
                <a:latin typeface="Cambria" panose="02040503050406030204" pitchFamily="18" charset="0"/>
                <a:cs typeface="Times New Roman" panose="02020603050405020304" pitchFamily="18" charset="0"/>
              </a:rPr>
              <a:t>m</a:t>
            </a:r>
            <a:endParaRPr lang="en-US" sz="4000" dirty="0" smtClean="0">
              <a:latin typeface="Cambria" panose="02040503050406030204" pitchFamily="18" charset="0"/>
              <a:cs typeface="Times New Roman" panose="02020603050405020304" pitchFamily="18" charset="0"/>
            </a:endParaRPr>
          </a:p>
        </p:txBody>
      </p:sp>
      <p:sp>
        <p:nvSpPr>
          <p:cNvPr id="3" name="Content Placeholder 2"/>
          <p:cNvSpPr>
            <a:spLocks noGrp="1"/>
          </p:cNvSpPr>
          <p:nvPr>
            <p:ph idx="1"/>
          </p:nvPr>
        </p:nvSpPr>
        <p:spPr>
          <a:xfrm>
            <a:off x="179388" y="1556791"/>
            <a:ext cx="8856662" cy="5164683"/>
          </a:xfrm>
        </p:spPr>
        <p:txBody>
          <a:bodyPr rtlCol="0">
            <a:noAutofit/>
          </a:bodyPr>
          <a:lstStyle/>
          <a:p>
            <a:pPr algn="l" rtl="0" eaLnBrk="1" fontAlgn="auto" hangingPunct="1">
              <a:lnSpc>
                <a:spcPct val="80000"/>
              </a:lnSpc>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 Widespread </a:t>
            </a:r>
            <a:r>
              <a:rPr lang="en-US" sz="2400" b="0" dirty="0">
                <a:solidFill>
                  <a:schemeClr val="tx1"/>
                </a:solidFill>
                <a:latin typeface="Cambria" panose="02040503050406030204" pitchFamily="18" charset="0"/>
                <a:cs typeface="Times New Roman" panose="02020603050405020304" pitchFamily="18" charset="0"/>
              </a:rPr>
              <a:t>expression of sexism is called sexist language. </a:t>
            </a: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lnSpc>
                <a:spcPct val="80000"/>
              </a:lnSpc>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 Language </a:t>
            </a:r>
            <a:r>
              <a:rPr lang="en-US" sz="2400" b="0" dirty="0">
                <a:solidFill>
                  <a:schemeClr val="tx1"/>
                </a:solidFill>
                <a:latin typeface="Cambria" panose="02040503050406030204" pitchFamily="18" charset="0"/>
                <a:cs typeface="Times New Roman" panose="02020603050405020304" pitchFamily="18" charset="0"/>
              </a:rPr>
              <a:t>that puts down someone because of his or her gender</a:t>
            </a:r>
            <a:r>
              <a:rPr lang="en-US" sz="2400" b="0" dirty="0" smtClean="0">
                <a:solidFill>
                  <a:schemeClr val="tx1"/>
                </a:solidFill>
                <a:latin typeface="Cambria" panose="02040503050406030204" pitchFamily="18" charset="0"/>
                <a:cs typeface="Times New Roman" panose="02020603050405020304" pitchFamily="18" charset="0"/>
              </a:rPr>
              <a:t>.</a:t>
            </a:r>
          </a:p>
          <a:p>
            <a:pPr algn="l" rtl="0" eaLnBrk="1" fontAlgn="auto" hangingPunct="1">
              <a:lnSpc>
                <a:spcPct val="80000"/>
              </a:lnSpc>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 Guidelines </a:t>
            </a:r>
            <a:r>
              <a:rPr lang="en-US" sz="2400" b="0" dirty="0">
                <a:solidFill>
                  <a:schemeClr val="tx1"/>
                </a:solidFill>
                <a:latin typeface="Cambria" panose="02040503050406030204" pitchFamily="18" charset="0"/>
                <a:cs typeface="Times New Roman" panose="02020603050405020304" pitchFamily="18" charset="0"/>
              </a:rPr>
              <a:t>for nonsexist ( gender free, gender </a:t>
            </a:r>
            <a:r>
              <a:rPr lang="en-US" sz="2400" b="0" dirty="0" smtClean="0">
                <a:solidFill>
                  <a:schemeClr val="tx1"/>
                </a:solidFill>
                <a:latin typeface="Cambria" panose="02040503050406030204" pitchFamily="18" charset="0"/>
                <a:cs typeface="Times New Roman" panose="02020603050405020304" pitchFamily="18" charset="0"/>
              </a:rPr>
              <a:t>neutral </a:t>
            </a:r>
            <a:r>
              <a:rPr lang="en-US" sz="2400" b="0" dirty="0">
                <a:solidFill>
                  <a:schemeClr val="tx1"/>
                </a:solidFill>
                <a:latin typeface="Cambria" panose="02040503050406030204" pitchFamily="18" charset="0"/>
                <a:cs typeface="Times New Roman" panose="02020603050405020304" pitchFamily="18" charset="0"/>
              </a:rPr>
              <a:t>or fair</a:t>
            </a:r>
            <a:r>
              <a:rPr lang="en-US" sz="2400" b="0" dirty="0" smtClean="0">
                <a:solidFill>
                  <a:schemeClr val="tx1"/>
                </a:solidFill>
                <a:latin typeface="Cambria" panose="02040503050406030204" pitchFamily="18" charset="0"/>
                <a:cs typeface="Times New Roman" panose="02020603050405020304" pitchFamily="18" charset="0"/>
              </a:rPr>
              <a:t>) was developed. </a:t>
            </a:r>
            <a:r>
              <a:rPr lang="en-US" sz="2400" b="0" dirty="0">
                <a:solidFill>
                  <a:schemeClr val="tx1"/>
                </a:solidFill>
                <a:latin typeface="Cambria" panose="02040503050406030204" pitchFamily="18" charset="0"/>
                <a:cs typeface="Times New Roman" panose="02020603050405020304" pitchFamily="18" charset="0"/>
              </a:rPr>
              <a:t>These guidelines  concern the use  </a:t>
            </a:r>
            <a:r>
              <a:rPr lang="en-US" sz="2400" b="0" dirty="0" smtClean="0">
                <a:solidFill>
                  <a:schemeClr val="tx1"/>
                </a:solidFill>
                <a:latin typeface="Cambria" panose="02040503050406030204" pitchFamily="18" charset="0"/>
                <a:cs typeface="Times New Roman" panose="02020603050405020304" pitchFamily="18" charset="0"/>
              </a:rPr>
              <a:t>alternatives to generic </a:t>
            </a:r>
            <a:r>
              <a:rPr lang="en-US" sz="2400" b="0" dirty="0">
                <a:solidFill>
                  <a:schemeClr val="tx1"/>
                </a:solidFill>
                <a:latin typeface="Cambria" panose="02040503050406030204" pitchFamily="18" charset="0"/>
                <a:cs typeface="Times New Roman" panose="02020603050405020304" pitchFamily="18" charset="0"/>
              </a:rPr>
              <a:t>man person </a:t>
            </a:r>
            <a:r>
              <a:rPr lang="en-US" sz="2400" b="0" dirty="0" smtClean="0">
                <a:solidFill>
                  <a:schemeClr val="tx1"/>
                </a:solidFill>
                <a:latin typeface="Cambria" panose="02040503050406030204" pitchFamily="18" charset="0"/>
                <a:cs typeface="Times New Roman" panose="02020603050405020304" pitchFamily="18" charset="0"/>
              </a:rPr>
              <a:t>. </a:t>
            </a:r>
            <a:r>
              <a:rPr lang="en-US" sz="2400" b="0" dirty="0">
                <a:solidFill>
                  <a:schemeClr val="tx1"/>
                </a:solidFill>
                <a:latin typeface="Cambria" panose="02040503050406030204" pitchFamily="18" charset="0"/>
                <a:cs typeface="Times New Roman" panose="02020603050405020304" pitchFamily="18" charset="0"/>
              </a:rPr>
              <a:t>(e.g.  police officer instead of police man).</a:t>
            </a:r>
          </a:p>
          <a:p>
            <a:pPr marL="0" indent="0" algn="l" rtl="0" eaLnBrk="1" fontAlgn="auto" hangingPunct="1">
              <a:lnSpc>
                <a:spcPct val="80000"/>
              </a:lnSpc>
              <a:spcAft>
                <a:spcPts val="0"/>
              </a:spcAft>
              <a:buFont typeface="Arial" panose="020B0604020202020204" pitchFamily="34" charset="0"/>
              <a:buNone/>
              <a:defRPr/>
            </a:pPr>
            <a:endParaRPr lang="en-US" sz="2400" b="0" dirty="0">
              <a:solidFill>
                <a:schemeClr val="tx1"/>
              </a:solidFill>
              <a:latin typeface="Cambria" panose="02040503050406030204" pitchFamily="18" charset="0"/>
              <a:cs typeface="Times New Roman" panose="02020603050405020304" pitchFamily="18" charset="0"/>
            </a:endParaRPr>
          </a:p>
          <a:p>
            <a:pPr algn="l" rtl="0" eaLnBrk="1" fontAlgn="auto" hangingPunct="1">
              <a:lnSpc>
                <a:spcPct val="80000"/>
              </a:lnSpc>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 Generic </a:t>
            </a:r>
            <a:r>
              <a:rPr lang="en-US" sz="2400" b="0" dirty="0">
                <a:solidFill>
                  <a:schemeClr val="tx1"/>
                </a:solidFill>
                <a:latin typeface="Cambria" panose="02040503050406030204" pitchFamily="18" charset="0"/>
                <a:cs typeface="Times New Roman" panose="02020603050405020304" pitchFamily="18" charset="0"/>
              </a:rPr>
              <a:t>he\she and </a:t>
            </a:r>
            <a:r>
              <a:rPr lang="en-US" sz="2400" b="0" dirty="0" smtClean="0">
                <a:solidFill>
                  <a:schemeClr val="tx1"/>
                </a:solidFill>
                <a:latin typeface="Cambria" panose="02040503050406030204" pitchFamily="18" charset="0"/>
                <a:cs typeface="Times New Roman" panose="02020603050405020304" pitchFamily="18" charset="0"/>
              </a:rPr>
              <a:t>his\here,  </a:t>
            </a:r>
            <a:r>
              <a:rPr lang="en-US" sz="2400" b="0" dirty="0">
                <a:solidFill>
                  <a:schemeClr val="tx1"/>
                </a:solidFill>
                <a:latin typeface="Cambria" panose="02040503050406030204" pitchFamily="18" charset="0"/>
                <a:cs typeface="Times New Roman" panose="02020603050405020304" pitchFamily="18" charset="0"/>
              </a:rPr>
              <a:t>(e.g. the average student is worried about his grade </a:t>
            </a:r>
            <a:r>
              <a:rPr lang="en-US" sz="2400" b="0" dirty="0" smtClean="0">
                <a:solidFill>
                  <a:schemeClr val="tx1"/>
                </a:solidFill>
                <a:latin typeface="Cambria" panose="02040503050406030204" pitchFamily="18" charset="0"/>
                <a:cs typeface="Times New Roman" panose="02020603050405020304" pitchFamily="18" charset="0"/>
              </a:rPr>
              <a:t>VS; </a:t>
            </a:r>
            <a:r>
              <a:rPr lang="en-US" sz="2400" b="0" dirty="0">
                <a:solidFill>
                  <a:schemeClr val="tx1"/>
                </a:solidFill>
                <a:latin typeface="Cambria" panose="02040503050406030204" pitchFamily="18" charset="0"/>
                <a:cs typeface="Times New Roman" panose="02020603050405020304" pitchFamily="18" charset="0"/>
              </a:rPr>
              <a:t>the average </a:t>
            </a:r>
            <a:r>
              <a:rPr lang="en-US" sz="2400" b="0" dirty="0" smtClean="0">
                <a:solidFill>
                  <a:schemeClr val="tx1"/>
                </a:solidFill>
                <a:latin typeface="Cambria" panose="02040503050406030204" pitchFamily="18" charset="0"/>
                <a:cs typeface="Times New Roman" panose="02020603050405020304" pitchFamily="18" charset="0"/>
              </a:rPr>
              <a:t>student </a:t>
            </a:r>
            <a:r>
              <a:rPr lang="en-US" sz="2400" b="0" dirty="0">
                <a:solidFill>
                  <a:schemeClr val="tx1"/>
                </a:solidFill>
                <a:latin typeface="Cambria" panose="02040503050406030204" pitchFamily="18" charset="0"/>
                <a:cs typeface="Times New Roman" panose="02020603050405020304" pitchFamily="18" charset="0"/>
              </a:rPr>
              <a:t>is worried about </a:t>
            </a:r>
            <a:r>
              <a:rPr lang="en-US" sz="2400" b="0" dirty="0" smtClean="0">
                <a:solidFill>
                  <a:schemeClr val="tx1"/>
                </a:solidFill>
                <a:latin typeface="Cambria" panose="02040503050406030204" pitchFamily="18" charset="0"/>
                <a:cs typeface="Times New Roman" panose="02020603050405020304" pitchFamily="18" charset="0"/>
              </a:rPr>
              <a:t>grades. </a:t>
            </a: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lnSpc>
                <a:spcPct val="80000"/>
              </a:lnSpc>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Talk </a:t>
            </a:r>
            <a:r>
              <a:rPr lang="en-US" sz="2400" b="0" dirty="0" smtClean="0">
                <a:solidFill>
                  <a:schemeClr val="tx1"/>
                </a:solidFill>
                <a:latin typeface="Cambria" panose="02040503050406030204" pitchFamily="18" charset="0"/>
                <a:cs typeface="Times New Roman" panose="02020603050405020304" pitchFamily="18" charset="0"/>
              </a:rPr>
              <a:t>plural so as to include sexes.</a:t>
            </a:r>
            <a:endParaRPr lang="en-US" sz="2400" b="0" dirty="0">
              <a:solidFill>
                <a:schemeClr val="tx1"/>
              </a:solidFill>
              <a:latin typeface="Cambria" panose="02040503050406030204" pitchFamily="18" charset="0"/>
              <a:cs typeface="Times New Roman" panose="02020603050405020304" pitchFamily="18" charset="0"/>
            </a:endParaRPr>
          </a:p>
          <a:p>
            <a:pPr marL="0" indent="0" algn="l" rtl="0" eaLnBrk="1" fontAlgn="auto" hangingPunct="1">
              <a:lnSpc>
                <a:spcPct val="80000"/>
              </a:lnSpc>
              <a:spcAft>
                <a:spcPts val="0"/>
              </a:spcAft>
              <a:buFont typeface="Arial" panose="020B0604020202020204" pitchFamily="34" charset="0"/>
              <a:buNone/>
              <a:defRPr/>
            </a:pPr>
            <a:endParaRPr lang="en-US" sz="3200" dirty="0">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endParaRPr lang="en-US" sz="3200" dirty="0" smtClean="0">
              <a:latin typeface="Cambria" panose="020405030504060302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378EE01-B19F-443E-A457-B981A6883897}" type="slidenum">
              <a:rPr lang="ar-SA"/>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7544" y="332656"/>
            <a:ext cx="7886700" cy="692150"/>
          </a:xfrm>
        </p:spPr>
        <p:txBody>
          <a:bodyPr anchor="t"/>
          <a:lstStyle/>
          <a:p>
            <a:pPr algn="l" rtl="0" eaLnBrk="1" hangingPunct="1"/>
            <a:r>
              <a:rPr lang="en-US" sz="3600" b="1" dirty="0" smtClean="0">
                <a:effectLst/>
                <a:latin typeface="Cambria" panose="02040503050406030204" pitchFamily="18" charset="0"/>
                <a:cs typeface="Times New Roman" pitchFamily="18" charset="0"/>
              </a:rPr>
              <a:t>Sexism- </a:t>
            </a:r>
            <a:r>
              <a:rPr lang="en-US" sz="3600" b="1" i="1" dirty="0" smtClean="0">
                <a:effectLst/>
                <a:latin typeface="Cambria" panose="02040503050406030204" pitchFamily="18" charset="0"/>
                <a:cs typeface="Times New Roman" pitchFamily="18" charset="0"/>
              </a:rPr>
              <a:t>cont</a:t>
            </a:r>
            <a:r>
              <a:rPr lang="en-US" sz="3600" b="1" dirty="0" smtClean="0">
                <a:effectLst/>
                <a:latin typeface="Cambria" panose="02040503050406030204" pitchFamily="18" charset="0"/>
                <a:cs typeface="Times New Roman" pitchFamily="18" charset="0"/>
              </a:rPr>
              <a:t>.</a:t>
            </a:r>
          </a:p>
        </p:txBody>
      </p:sp>
      <p:sp>
        <p:nvSpPr>
          <p:cNvPr id="3" name="Content Placeholder 2"/>
          <p:cNvSpPr>
            <a:spLocks noGrp="1"/>
          </p:cNvSpPr>
          <p:nvPr>
            <p:ph idx="1"/>
          </p:nvPr>
        </p:nvSpPr>
        <p:spPr>
          <a:xfrm>
            <a:off x="107950" y="1340767"/>
            <a:ext cx="8928100" cy="5380707"/>
          </a:xfrm>
        </p:spPr>
        <p:txBody>
          <a:bodyPr rtlCol="0">
            <a:normAutofit/>
          </a:bodyPr>
          <a:lstStyle/>
          <a:p>
            <a:pPr algn="l" rtl="0" eaLnBrk="1" fontAlgn="auto" hangingPunct="1">
              <a:lnSpc>
                <a:spcPct val="80000"/>
              </a:lnSpc>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Do not use </a:t>
            </a:r>
            <a:r>
              <a:rPr lang="en-US" sz="2400" b="0" dirty="0">
                <a:solidFill>
                  <a:schemeClr val="tx1"/>
                </a:solidFill>
                <a:latin typeface="Cambria" panose="02040503050406030204" pitchFamily="18" charset="0"/>
                <a:cs typeface="Times New Roman" panose="02020603050405020304" pitchFamily="18" charset="0"/>
              </a:rPr>
              <a:t>sex role Stereotyping: the word you use often reflect a sex role </a:t>
            </a:r>
            <a:r>
              <a:rPr lang="en-US" sz="2400" b="0" dirty="0" smtClean="0">
                <a:solidFill>
                  <a:schemeClr val="tx1"/>
                </a:solidFill>
                <a:latin typeface="Cambria" panose="02040503050406030204" pitchFamily="18" charset="0"/>
                <a:cs typeface="Times New Roman" panose="02020603050405020304" pitchFamily="18" charset="0"/>
              </a:rPr>
              <a:t>bias</a:t>
            </a:r>
          </a:p>
          <a:p>
            <a:pPr marL="0" indent="0" algn="l" rtl="0" eaLnBrk="1" fontAlgn="auto" hangingPunct="1">
              <a:lnSpc>
                <a:spcPct val="80000"/>
              </a:lnSpc>
              <a:spcAft>
                <a:spcPts val="0"/>
              </a:spcAft>
              <a:buFont typeface="Arial" panose="020B0604020202020204" pitchFamily="34" charset="0"/>
              <a:buNone/>
              <a:defRPr/>
            </a:pPr>
            <a:endParaRPr lang="en-US" sz="2400" b="0" dirty="0">
              <a:solidFill>
                <a:schemeClr val="tx1"/>
              </a:solidFill>
              <a:latin typeface="Cambria" panose="02040503050406030204" pitchFamily="18" charset="0"/>
              <a:cs typeface="Times New Roman" panose="02020603050405020304" pitchFamily="18" charset="0"/>
            </a:endParaRPr>
          </a:p>
          <a:p>
            <a:pPr algn="l" rtl="0" eaLnBrk="1" fontAlgn="auto" hangingPunct="1">
              <a:lnSpc>
                <a:spcPct val="80000"/>
              </a:lnSpc>
              <a:spcAft>
                <a:spcPts val="0"/>
              </a:spcAft>
              <a:buFont typeface="Arial" panose="020B0604020202020204" pitchFamily="34" charset="0"/>
              <a:buChar char="•"/>
              <a:defRPr/>
            </a:pPr>
            <a:r>
              <a:rPr lang="en-US" sz="2400" b="0" dirty="0">
                <a:solidFill>
                  <a:schemeClr val="tx1"/>
                </a:solidFill>
                <a:latin typeface="Cambria" panose="02040503050406030204" pitchFamily="18" charset="0"/>
                <a:cs typeface="Times New Roman" panose="02020603050405020304" pitchFamily="18" charset="0"/>
              </a:rPr>
              <a:t>The assumption that certain roles or professions belong men and others belong to women </a:t>
            </a:r>
            <a:r>
              <a:rPr lang="en-US" sz="2400" b="0" dirty="0" smtClean="0">
                <a:solidFill>
                  <a:schemeClr val="tx1"/>
                </a:solidFill>
                <a:latin typeface="Cambria" panose="02040503050406030204" pitchFamily="18" charset="0"/>
                <a:cs typeface="Times New Roman" panose="02020603050405020304" pitchFamily="18" charset="0"/>
              </a:rPr>
              <a:t>shall be avoided: </a:t>
            </a:r>
          </a:p>
          <a:p>
            <a:pPr marL="0" indent="0" algn="l" rtl="0" eaLnBrk="1" fontAlgn="auto" hangingPunct="1">
              <a:lnSpc>
                <a:spcPct val="80000"/>
              </a:lnSpc>
              <a:spcAft>
                <a:spcPts val="0"/>
              </a:spcAft>
              <a:buNone/>
              <a:defRPr/>
            </a:pPr>
            <a:endParaRPr lang="en-US" dirty="0">
              <a:solidFill>
                <a:schemeClr val="tx1"/>
              </a:solidFill>
              <a:latin typeface="Cambria" panose="02040503050406030204" pitchFamily="18" charset="0"/>
              <a:cs typeface="Times New Roman" panose="02020603050405020304" pitchFamily="18" charset="0"/>
            </a:endParaRPr>
          </a:p>
          <a:p>
            <a:pPr marL="457200" indent="-457200" algn="l" rtl="0" eaLnBrk="1" fontAlgn="auto" hangingPunct="1">
              <a:lnSpc>
                <a:spcPct val="80000"/>
              </a:lnSpc>
              <a:spcAft>
                <a:spcPts val="0"/>
              </a:spcAft>
              <a:buFont typeface="+mj-lt"/>
              <a:buAutoNum type="arabicPeriod"/>
              <a:defRPr/>
            </a:pPr>
            <a:r>
              <a:rPr lang="en-US" sz="2400" b="0" dirty="0" smtClean="0">
                <a:solidFill>
                  <a:schemeClr val="tx1"/>
                </a:solidFill>
                <a:latin typeface="Cambria" panose="02040503050406030204" pitchFamily="18" charset="0"/>
                <a:cs typeface="Times New Roman" panose="02020603050405020304" pitchFamily="18" charset="0"/>
              </a:rPr>
              <a:t>E.g</a:t>
            </a:r>
            <a:r>
              <a:rPr lang="en-US" sz="2400" b="0" dirty="0">
                <a:solidFill>
                  <a:schemeClr val="tx1"/>
                </a:solidFill>
                <a:latin typeface="Cambria" panose="02040503050406030204" pitchFamily="18" charset="0"/>
                <a:cs typeface="Times New Roman" panose="02020603050405020304" pitchFamily="18" charset="0"/>
              </a:rPr>
              <a:t>. when you refer to elementary school teacher as female and the college professor as a male</a:t>
            </a:r>
            <a:r>
              <a:rPr lang="en-US" sz="2400" b="0" dirty="0" smtClean="0">
                <a:solidFill>
                  <a:schemeClr val="tx1"/>
                </a:solidFill>
                <a:latin typeface="Cambria" panose="02040503050406030204" pitchFamily="18" charset="0"/>
                <a:cs typeface="Times New Roman" panose="02020603050405020304" pitchFamily="18" charset="0"/>
              </a:rPr>
              <a:t>.</a:t>
            </a:r>
          </a:p>
          <a:p>
            <a:pPr marL="457200" indent="-457200" algn="l" rtl="0" eaLnBrk="1" fontAlgn="auto" hangingPunct="1">
              <a:lnSpc>
                <a:spcPct val="80000"/>
              </a:lnSpc>
              <a:spcAft>
                <a:spcPts val="0"/>
              </a:spcAft>
              <a:buFont typeface="+mj-lt"/>
              <a:buAutoNum type="arabicPeriod"/>
              <a:defRPr/>
            </a:pPr>
            <a:endParaRPr lang="en-US" sz="2400" b="0" dirty="0">
              <a:solidFill>
                <a:schemeClr val="tx1"/>
              </a:solidFill>
              <a:latin typeface="Cambria" panose="02040503050406030204" pitchFamily="18" charset="0"/>
              <a:cs typeface="Times New Roman" panose="02020603050405020304" pitchFamily="18" charset="0"/>
            </a:endParaRPr>
          </a:p>
          <a:p>
            <a:pPr marL="457200" indent="-457200" algn="l" rtl="0" eaLnBrk="1" fontAlgn="auto" hangingPunct="1">
              <a:lnSpc>
                <a:spcPct val="80000"/>
              </a:lnSpc>
              <a:spcAft>
                <a:spcPts val="0"/>
              </a:spcAft>
              <a:buFont typeface="+mj-lt"/>
              <a:buAutoNum type="arabicPeriod"/>
              <a:defRPr/>
            </a:pPr>
            <a:r>
              <a:rPr lang="en-US" sz="2400" b="0" dirty="0">
                <a:solidFill>
                  <a:schemeClr val="tx1"/>
                </a:solidFill>
                <a:latin typeface="Cambria" panose="02040503050406030204" pitchFamily="18" charset="0"/>
                <a:cs typeface="Times New Roman" panose="02020603050405020304" pitchFamily="18" charset="0"/>
              </a:rPr>
              <a:t>E.g. When you refer to nurse as a female and to the doctor as a </a:t>
            </a:r>
            <a:r>
              <a:rPr lang="en-US" sz="2400" b="0" dirty="0" smtClean="0">
                <a:solidFill>
                  <a:schemeClr val="tx1"/>
                </a:solidFill>
                <a:latin typeface="Cambria" panose="02040503050406030204" pitchFamily="18" charset="0"/>
                <a:cs typeface="Times New Roman" panose="02020603050405020304" pitchFamily="18" charset="0"/>
              </a:rPr>
              <a:t>male</a:t>
            </a:r>
          </a:p>
          <a:p>
            <a:pPr marL="457200" indent="-457200" algn="l" rtl="0" eaLnBrk="1" fontAlgn="auto" hangingPunct="1">
              <a:lnSpc>
                <a:spcPct val="80000"/>
              </a:lnSpc>
              <a:spcAft>
                <a:spcPts val="0"/>
              </a:spcAft>
              <a:buFont typeface="+mj-lt"/>
              <a:buAutoNum type="arabicPeriod"/>
              <a:defRPr/>
            </a:pPr>
            <a:endParaRPr lang="en-US" sz="2400" b="0" dirty="0">
              <a:solidFill>
                <a:schemeClr val="tx1"/>
              </a:solidFill>
              <a:latin typeface="Cambria" panose="02040503050406030204" pitchFamily="18" charset="0"/>
              <a:cs typeface="Times New Roman" panose="02020603050405020304" pitchFamily="18" charset="0"/>
            </a:endParaRPr>
          </a:p>
          <a:p>
            <a:pPr algn="l" rtl="0">
              <a:lnSpc>
                <a:spcPct val="80000"/>
              </a:lnSpc>
              <a:defRPr/>
            </a:pPr>
            <a:r>
              <a:rPr lang="en-US" dirty="0">
                <a:solidFill>
                  <a:schemeClr val="tx1"/>
                </a:solidFill>
                <a:latin typeface="Cambria" panose="02040503050406030204" pitchFamily="18" charset="0"/>
                <a:cs typeface="Times New Roman" panose="02020603050405020304" pitchFamily="18" charset="0"/>
              </a:rPr>
              <a:t>U</a:t>
            </a:r>
            <a:r>
              <a:rPr lang="en-US" sz="2400" b="0" dirty="0" smtClean="0">
                <a:solidFill>
                  <a:schemeClr val="tx1"/>
                </a:solidFill>
                <a:latin typeface="Cambria" panose="02040503050406030204" pitchFamily="18" charset="0"/>
                <a:cs typeface="Times New Roman" panose="02020603050405020304" pitchFamily="18" charset="0"/>
              </a:rPr>
              <a:t>se </a:t>
            </a:r>
            <a:r>
              <a:rPr lang="en-US" sz="2400" b="0" dirty="0">
                <a:solidFill>
                  <a:schemeClr val="tx1"/>
                </a:solidFill>
                <a:latin typeface="Cambria" panose="02040503050406030204" pitchFamily="18" charset="0"/>
                <a:cs typeface="Times New Roman" panose="02020603050405020304" pitchFamily="18" charset="0"/>
              </a:rPr>
              <a:t>appropriate pronoun. e.g. female nurse </a:t>
            </a:r>
            <a:r>
              <a:rPr lang="en-US" sz="2400" b="0" dirty="0" smtClean="0">
                <a:solidFill>
                  <a:schemeClr val="tx1"/>
                </a:solidFill>
                <a:latin typeface="Cambria" panose="02040503050406030204" pitchFamily="18" charset="0"/>
                <a:cs typeface="Times New Roman" panose="02020603050405020304" pitchFamily="18" charset="0"/>
              </a:rPr>
              <a:t>,</a:t>
            </a:r>
            <a:r>
              <a:rPr lang="en-US" sz="2400" b="0" dirty="0">
                <a:solidFill>
                  <a:schemeClr val="tx1"/>
                </a:solidFill>
                <a:latin typeface="Cambria" panose="02040503050406030204" pitchFamily="18" charset="0"/>
                <a:cs typeface="Times New Roman" panose="02020603050405020304" pitchFamily="18" charset="0"/>
              </a:rPr>
              <a:t>male doctor or vice versa</a:t>
            </a:r>
          </a:p>
          <a:p>
            <a:pPr algn="l" rtl="0" eaLnBrk="1" fontAlgn="auto" hangingPunct="1">
              <a:lnSpc>
                <a:spcPct val="80000"/>
              </a:lnSpc>
              <a:spcAft>
                <a:spcPts val="0"/>
              </a:spcAft>
              <a:buFont typeface="Arial" panose="020B0604020202020204" pitchFamily="34" charset="0"/>
              <a:buChar char="•"/>
              <a:defRPr/>
            </a:pPr>
            <a:endParaRPr lang="en-US" sz="2800" dirty="0">
              <a:latin typeface="Cambria" panose="020405030504060302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255CCCB9-461C-45DE-9E0C-6F70D443E65C}" type="slidenum">
              <a:rPr lang="ar-SA"/>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539552" y="365125"/>
            <a:ext cx="7975798" cy="687388"/>
          </a:xfrm>
        </p:spPr>
        <p:txBody>
          <a:bodyPr anchor="t">
            <a:noAutofit/>
          </a:bodyPr>
          <a:lstStyle/>
          <a:p>
            <a:pPr algn="l" rtl="0"/>
            <a:r>
              <a:rPr lang="en-US" sz="3600" b="1" dirty="0" smtClean="0">
                <a:effectLst/>
                <a:latin typeface="Cambria" panose="02040503050406030204" pitchFamily="18" charset="0"/>
                <a:cs typeface="Times New Roman" pitchFamily="18" charset="0"/>
              </a:rPr>
              <a:t>Conceptual distortion (</a:t>
            </a:r>
            <a:r>
              <a:rPr lang="ar-JO" sz="3600" b="1" dirty="0" smtClean="0">
                <a:effectLst/>
                <a:latin typeface="Cambria" panose="02040503050406030204" pitchFamily="18" charset="0"/>
              </a:rPr>
              <a:t>تحريف</a:t>
            </a:r>
            <a:r>
              <a:rPr lang="en-US" sz="3600" b="1" dirty="0" smtClean="0">
                <a:effectLst/>
                <a:latin typeface="Cambria" panose="02040503050406030204" pitchFamily="18" charset="0"/>
                <a:cs typeface="Times New Roman" pitchFamily="18" charset="0"/>
              </a:rPr>
              <a:t>)</a:t>
            </a:r>
          </a:p>
        </p:txBody>
      </p:sp>
      <p:sp>
        <p:nvSpPr>
          <p:cNvPr id="3" name="Content Placeholder 2"/>
          <p:cNvSpPr>
            <a:spLocks noGrp="1"/>
          </p:cNvSpPr>
          <p:nvPr>
            <p:ph idx="1"/>
          </p:nvPr>
        </p:nvSpPr>
        <p:spPr>
          <a:xfrm>
            <a:off x="467544" y="1196975"/>
            <a:ext cx="8568506" cy="5524500"/>
          </a:xfrm>
        </p:spPr>
        <p:txBody>
          <a:bodyPr>
            <a:normAutofit/>
          </a:bodyPr>
          <a:lstStyle/>
          <a:p>
            <a:pPr marL="0" indent="0" algn="l" rtl="0">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Using verbal messages might be susceptible to conceptual distortion which is:</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Mental mistakes</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Misinterpretations or</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Reasoning fallacies (misjudgment) </a:t>
            </a:r>
          </a:p>
          <a:p>
            <a:pPr marL="0" indent="0" algn="l" rtl="0">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marL="0" indent="0" algn="l" rtl="0">
              <a:buNone/>
              <a:defRPr/>
            </a:pPr>
            <a:r>
              <a:rPr lang="en-US" sz="2400" b="0" dirty="0" smtClean="0">
                <a:solidFill>
                  <a:schemeClr val="tx1"/>
                </a:solidFill>
                <a:latin typeface="Cambria" panose="02040503050406030204" pitchFamily="18" charset="0"/>
                <a:cs typeface="Times New Roman" panose="02020603050405020304" pitchFamily="18" charset="0"/>
              </a:rPr>
              <a:t>Therefore avoiding these distortions requires </a:t>
            </a:r>
            <a:r>
              <a:rPr lang="en-US" dirty="0">
                <a:solidFill>
                  <a:schemeClr val="tx1"/>
                </a:solidFill>
                <a:latin typeface="Cambria" panose="02040503050406030204" pitchFamily="18" charset="0"/>
                <a:cs typeface="Times New Roman" panose="02020603050405020304" pitchFamily="18" charset="0"/>
              </a:rPr>
              <a:t>more critical realistic </a:t>
            </a:r>
            <a:r>
              <a:rPr lang="en-US" sz="2400" b="0" dirty="0" smtClean="0">
                <a:solidFill>
                  <a:schemeClr val="tx1"/>
                </a:solidFill>
                <a:latin typeface="Cambria" panose="02040503050406030204" pitchFamily="18" charset="0"/>
                <a:cs typeface="Times New Roman" panose="02020603050405020304" pitchFamily="18" charset="0"/>
              </a:rPr>
              <a:t>analysis to improve your own use of verbal messages </a:t>
            </a:r>
          </a:p>
        </p:txBody>
      </p:sp>
      <p:sp>
        <p:nvSpPr>
          <p:cNvPr id="4" name="Slide Number Placeholder 3"/>
          <p:cNvSpPr>
            <a:spLocks noGrp="1"/>
          </p:cNvSpPr>
          <p:nvPr>
            <p:ph type="sldNum" sz="quarter" idx="12"/>
          </p:nvPr>
        </p:nvSpPr>
        <p:spPr/>
        <p:txBody>
          <a:bodyPr/>
          <a:lstStyle/>
          <a:p>
            <a:fld id="{D713CAB8-F579-4080-9C53-0CE23F90CE41}" type="slidenum">
              <a:rPr lang="ar-SA"/>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51520" y="365125"/>
            <a:ext cx="8263830" cy="760413"/>
          </a:xfrm>
        </p:spPr>
        <p:txBody>
          <a:bodyPr anchor="t">
            <a:normAutofit fontScale="90000"/>
          </a:bodyPr>
          <a:lstStyle/>
          <a:p>
            <a:pPr algn="l" rtl="0"/>
            <a:r>
              <a:rPr lang="en-US" sz="3600" b="1" dirty="0" smtClean="0">
                <a:effectLst/>
                <a:latin typeface="Cambria" panose="02040503050406030204" pitchFamily="18" charset="0"/>
                <a:cs typeface="Times New Roman" pitchFamily="18" charset="0"/>
              </a:rPr>
              <a:t>General principles of verbal messages</a:t>
            </a:r>
          </a:p>
        </p:txBody>
      </p:sp>
      <p:sp>
        <p:nvSpPr>
          <p:cNvPr id="3" name="Content Placeholder 2"/>
          <p:cNvSpPr>
            <a:spLocks noGrp="1"/>
          </p:cNvSpPr>
          <p:nvPr>
            <p:ph idx="1"/>
          </p:nvPr>
        </p:nvSpPr>
        <p:spPr>
          <a:xfrm>
            <a:off x="107950" y="1484784"/>
            <a:ext cx="8928100" cy="5112866"/>
          </a:xfrm>
        </p:spPr>
        <p:txBody>
          <a:bodyPr/>
          <a:lstStyle/>
          <a:p>
            <a:pPr marL="0" indent="0" algn="l" rtl="0">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To explore conceptual distortion we examine three general principles of verbal messages:</a:t>
            </a:r>
          </a:p>
          <a:p>
            <a:pPr marL="0" indent="0" algn="l" rtl="0">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 </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Messages symbolize reality but are not the reality itself</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Messages can express facts and /or inferences but may not always make the necessary distinction between these two types of statements </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Messages can obscure important distinctions</a:t>
            </a:r>
          </a:p>
          <a:p>
            <a:pPr marL="0" indent="0" algn="l" rtl="0">
              <a:buFont typeface="Arial" panose="020B0604020202020204" pitchFamily="34" charset="0"/>
              <a:buNone/>
              <a:defRPr/>
            </a:pPr>
            <a:endParaRPr lang="en-US" sz="3200"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2F534D49-D399-40F2-9CBC-48469A0245CD}" type="slidenum">
              <a:rPr lang="ar-SA"/>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188912"/>
            <a:ext cx="9144000" cy="1007839"/>
          </a:xfrm>
        </p:spPr>
        <p:txBody>
          <a:bodyPr anchor="t">
            <a:normAutofit fontScale="90000"/>
          </a:bodyPr>
          <a:lstStyle/>
          <a:p>
            <a:pPr algn="l" rtl="0"/>
            <a:r>
              <a:rPr lang="en-US" sz="4000" b="1" dirty="0" smtClean="0">
                <a:effectLst/>
                <a:latin typeface="Cambria" panose="02040503050406030204" pitchFamily="18" charset="0"/>
                <a:cs typeface="Times New Roman" pitchFamily="18" charset="0"/>
              </a:rPr>
              <a:t>Messages symbolize reality, it's not reality itself</a:t>
            </a:r>
            <a:r>
              <a:rPr lang="en-US" sz="3200" b="1" dirty="0" smtClean="0">
                <a:latin typeface="Cambria" panose="02040503050406030204" pitchFamily="18" charset="0"/>
                <a:cs typeface="Times New Roman" pitchFamily="18" charset="0"/>
              </a:rPr>
              <a:t>.</a:t>
            </a:r>
            <a:br>
              <a:rPr lang="en-US" sz="3200" b="1" dirty="0" smtClean="0">
                <a:latin typeface="Cambria" panose="02040503050406030204" pitchFamily="18" charset="0"/>
                <a:cs typeface="Times New Roman" pitchFamily="18" charset="0"/>
              </a:rPr>
            </a:br>
            <a:endParaRPr lang="en-US" sz="3200" dirty="0" smtClean="0">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179388" y="1700807"/>
            <a:ext cx="8856662" cy="5020667"/>
          </a:xfrm>
        </p:spPr>
        <p:txBody>
          <a:bodyPr/>
          <a:lstStyle/>
          <a:p>
            <a:pPr marL="0" indent="0" algn="l" rtl="0" eaLnBrk="1" fontAlgn="auto" hangingPunct="1">
              <a:spcAft>
                <a:spcPts val="0"/>
              </a:spcAft>
              <a:buFontTx/>
              <a:buNone/>
              <a:defRPr/>
            </a:pPr>
            <a:r>
              <a:rPr lang="en-US" sz="3200" b="1" dirty="0" smtClean="0">
                <a:latin typeface="Cambria" panose="02040503050406030204" pitchFamily="18" charset="0"/>
                <a:cs typeface="Times New Roman" panose="02020603050405020304" pitchFamily="18" charset="0"/>
              </a:rPr>
              <a:t> </a:t>
            </a:r>
            <a:r>
              <a:rPr lang="en-US" sz="2400" b="0" i="1" dirty="0" smtClean="0">
                <a:solidFill>
                  <a:schemeClr val="tx1"/>
                </a:solidFill>
                <a:latin typeface="Cambria" panose="02040503050406030204" pitchFamily="18" charset="0"/>
                <a:cs typeface="Times New Roman" panose="02020603050405020304" pitchFamily="18" charset="0"/>
              </a:rPr>
              <a:t>Consider the following to understand this first principle:</a:t>
            </a: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Have you ever react to the way something was labeled or described rather than the actual item? </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Have you ever bought something because of its name rather than because of the actual object?</a:t>
            </a:r>
            <a:endParaRPr lang="en-US" sz="2400" b="0" dirty="0">
              <a:solidFill>
                <a:schemeClr val="tx1"/>
              </a:solidFill>
              <a:latin typeface="Cambria" panose="020405030504060302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0B3025CE-30AC-43D9-9A33-16FD113A3E19}" type="slidenum">
              <a:rPr lang="ar-SA"/>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365125"/>
            <a:ext cx="9144000" cy="760413"/>
          </a:xfrm>
        </p:spPr>
        <p:txBody>
          <a:bodyPr anchor="t">
            <a:normAutofit fontScale="90000"/>
          </a:bodyPr>
          <a:lstStyle/>
          <a:p>
            <a:pPr algn="l" rtl="0"/>
            <a:r>
              <a:rPr lang="en-US" sz="4000" b="1" dirty="0" smtClean="0">
                <a:effectLst/>
                <a:latin typeface="Cambria" panose="02040503050406030204" pitchFamily="18" charset="0"/>
                <a:cs typeface="Times New Roman" pitchFamily="18" charset="0"/>
              </a:rPr>
              <a:t>Messages symbolize reality, it's not reality itself- </a:t>
            </a:r>
            <a:r>
              <a:rPr lang="en-US" sz="4000" b="1" i="1" dirty="0" smtClean="0">
                <a:effectLst/>
                <a:latin typeface="Cambria" panose="02040503050406030204" pitchFamily="18" charset="0"/>
                <a:cs typeface="Times New Roman" pitchFamily="18" charset="0"/>
              </a:rPr>
              <a:t>Cont</a:t>
            </a:r>
            <a:r>
              <a:rPr lang="en-US" sz="4000" b="1" dirty="0" smtClean="0">
                <a:effectLst/>
                <a:latin typeface="Cambria" panose="02040503050406030204" pitchFamily="18" charset="0"/>
                <a:cs typeface="Times New Roman" pitchFamily="18" charset="0"/>
              </a:rPr>
              <a:t>.</a:t>
            </a:r>
            <a:r>
              <a:rPr lang="en-US" sz="3000" b="1" dirty="0" smtClean="0">
                <a:latin typeface="Cambria" panose="02040503050406030204" pitchFamily="18" charset="0"/>
                <a:cs typeface="Times New Roman" pitchFamily="18" charset="0"/>
              </a:rPr>
              <a:t/>
            </a:r>
            <a:br>
              <a:rPr lang="en-US" sz="3000" b="1" dirty="0" smtClean="0">
                <a:latin typeface="Cambria" panose="02040503050406030204" pitchFamily="18" charset="0"/>
                <a:cs typeface="Times New Roman" pitchFamily="18" charset="0"/>
              </a:rPr>
            </a:br>
            <a:endParaRPr lang="en-US" sz="3000" dirty="0" smtClean="0">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107950" y="1988840"/>
            <a:ext cx="8856663" cy="4732635"/>
          </a:xfrm>
        </p:spPr>
        <p:txBody>
          <a:bodyPr>
            <a:normAutofit/>
          </a:bodyPr>
          <a:lstStyle/>
          <a:p>
            <a:pPr algn="l" rtl="0" eaLnBrk="1" fontAlgn="auto" hangingPunct="1">
              <a:spcAft>
                <a:spcPts val="0"/>
              </a:spcAft>
              <a:buFontTx/>
              <a:buNone/>
              <a:defRPr/>
            </a:pPr>
            <a:r>
              <a:rPr lang="en-US" sz="2400" b="0" i="1" u="sng" dirty="0">
                <a:solidFill>
                  <a:schemeClr val="tx1"/>
                </a:solidFill>
                <a:latin typeface="Cambria" panose="02040503050406030204" pitchFamily="18" charset="0"/>
                <a:cs typeface="Times New Roman" panose="02020603050405020304" pitchFamily="18" charset="0"/>
              </a:rPr>
              <a:t>I</a:t>
            </a:r>
            <a:r>
              <a:rPr lang="en-US" sz="2400" b="0" i="1" u="sng" dirty="0" smtClean="0">
                <a:solidFill>
                  <a:schemeClr val="tx1"/>
                </a:solidFill>
                <a:latin typeface="Cambria" panose="02040503050406030204" pitchFamily="18" charset="0"/>
                <a:cs typeface="Times New Roman" panose="02020603050405020304" pitchFamily="18" charset="0"/>
              </a:rPr>
              <a:t>ntentional </a:t>
            </a:r>
            <a:r>
              <a:rPr lang="en-US" sz="2400" b="0" i="1" u="sng" dirty="0">
                <a:solidFill>
                  <a:schemeClr val="tx1"/>
                </a:solidFill>
                <a:latin typeface="Cambria" panose="02040503050406030204" pitchFamily="18" charset="0"/>
                <a:cs typeface="Times New Roman" panose="02020603050405020304" pitchFamily="18" charset="0"/>
              </a:rPr>
              <a:t>orientation </a:t>
            </a:r>
            <a:r>
              <a:rPr lang="en-US" sz="2400" b="0" dirty="0" smtClean="0">
                <a:solidFill>
                  <a:schemeClr val="tx1"/>
                </a:solidFill>
                <a:latin typeface="Cambria" panose="02040503050406030204" pitchFamily="18" charset="0"/>
                <a:cs typeface="Times New Roman" panose="02020603050405020304" pitchFamily="18" charset="0"/>
              </a:rPr>
              <a:t> </a:t>
            </a:r>
            <a:r>
              <a:rPr lang="en-US" sz="2400" b="0" dirty="0">
                <a:solidFill>
                  <a:schemeClr val="tx1"/>
                </a:solidFill>
                <a:latin typeface="Cambria" panose="02040503050406030204" pitchFamily="18" charset="0"/>
                <a:cs typeface="Times New Roman" panose="02020603050405020304" pitchFamily="18" charset="0"/>
              </a:rPr>
              <a:t>refers to our tendency to view people, objects and events in </a:t>
            </a:r>
            <a:r>
              <a:rPr lang="en-US" dirty="0" smtClean="0">
                <a:solidFill>
                  <a:schemeClr val="tx1"/>
                </a:solidFill>
                <a:latin typeface="Cambria" panose="02040503050406030204" pitchFamily="18" charset="0"/>
                <a:cs typeface="Times New Roman" panose="02020603050405020304" pitchFamily="18" charset="0"/>
              </a:rPr>
              <a:t>a </a:t>
            </a:r>
            <a:r>
              <a:rPr lang="en-US" sz="2400" b="0" dirty="0" smtClean="0">
                <a:solidFill>
                  <a:schemeClr val="tx1"/>
                </a:solidFill>
                <a:latin typeface="Cambria" panose="02040503050406030204" pitchFamily="18" charset="0"/>
                <a:cs typeface="Times New Roman" panose="02020603050405020304" pitchFamily="18" charset="0"/>
              </a:rPr>
              <a:t>way </a:t>
            </a:r>
            <a:r>
              <a:rPr lang="en-US" sz="2400" b="0" dirty="0">
                <a:solidFill>
                  <a:schemeClr val="tx1"/>
                </a:solidFill>
                <a:latin typeface="Cambria" panose="02040503050406030204" pitchFamily="18" charset="0"/>
                <a:cs typeface="Times New Roman" panose="02020603050405020304" pitchFamily="18" charset="0"/>
              </a:rPr>
              <a:t>they are talked about or labeled.</a:t>
            </a:r>
          </a:p>
          <a:p>
            <a:pPr marL="0" indent="0" algn="l" rtl="0" eaLnBrk="1" fontAlgn="auto" hangingPunct="1">
              <a:spcAft>
                <a:spcPts val="0"/>
              </a:spcAft>
              <a:buFontTx/>
              <a:buNone/>
              <a:defRPr/>
            </a:pPr>
            <a:r>
              <a:rPr lang="en-US" sz="2400" b="0" dirty="0">
                <a:solidFill>
                  <a:schemeClr val="tx1"/>
                </a:solidFill>
                <a:latin typeface="Cambria" panose="02040503050406030204" pitchFamily="18" charset="0"/>
                <a:cs typeface="Times New Roman" panose="02020603050405020304" pitchFamily="18" charset="0"/>
              </a:rPr>
              <a:t>E.g. trade marks ,cosmetic or major stores  </a:t>
            </a:r>
            <a:r>
              <a:rPr lang="en-US" sz="2400" b="0" dirty="0" smtClean="0">
                <a:solidFill>
                  <a:schemeClr val="tx1"/>
                </a:solidFill>
                <a:latin typeface="Cambria" panose="02040503050406030204" pitchFamily="18" charset="0"/>
                <a:cs typeface="Times New Roman" panose="02020603050405020304" pitchFamily="18" charset="0"/>
              </a:rPr>
              <a:t>…</a:t>
            </a:r>
          </a:p>
          <a:p>
            <a:pPr marL="0" indent="0" algn="l" rtl="0" eaLnBrk="1" fontAlgn="auto" hangingPunct="1">
              <a:spcAft>
                <a:spcPts val="0"/>
              </a:spcAft>
              <a:buFontTx/>
              <a:buNone/>
              <a:defRPr/>
            </a:pPr>
            <a:r>
              <a:rPr lang="en-US" sz="2400" b="0" dirty="0" smtClean="0">
                <a:solidFill>
                  <a:schemeClr val="tx1"/>
                </a:solidFill>
                <a:latin typeface="Cambria" panose="02040503050406030204" pitchFamily="18" charset="0"/>
                <a:cs typeface="Times New Roman" panose="02020603050405020304" pitchFamily="18" charset="0"/>
              </a:rPr>
              <a:t>E.g. Sally is labeled as uninteresting , you respond intentionally and evaluate her as uninteresting.</a:t>
            </a:r>
            <a:endParaRPr lang="en-US" sz="2400" b="0" dirty="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Tx/>
              <a:buNone/>
              <a:defRPr/>
            </a:pPr>
            <a:endParaRPr lang="en-US" sz="2400" b="0" i="1" u="sng" dirty="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Tx/>
              <a:buNone/>
              <a:defRPr/>
            </a:pPr>
            <a:r>
              <a:rPr lang="en-US" sz="2400" b="0" i="1" u="sng" dirty="0" smtClean="0">
                <a:solidFill>
                  <a:schemeClr val="tx1"/>
                </a:solidFill>
                <a:latin typeface="Cambria" panose="02040503050406030204" pitchFamily="18" charset="0"/>
                <a:cs typeface="Times New Roman" panose="02020603050405020304" pitchFamily="18" charset="0"/>
              </a:rPr>
              <a:t>Extensional </a:t>
            </a:r>
            <a:r>
              <a:rPr lang="en-US" sz="2400" b="0" i="1" u="sng" dirty="0">
                <a:solidFill>
                  <a:schemeClr val="tx1"/>
                </a:solidFill>
                <a:latin typeface="Cambria" panose="02040503050406030204" pitchFamily="18" charset="0"/>
                <a:cs typeface="Times New Roman" panose="02020603050405020304" pitchFamily="18" charset="0"/>
              </a:rPr>
              <a:t>orientation</a:t>
            </a:r>
            <a:r>
              <a:rPr lang="en-US" sz="2400" b="0" dirty="0">
                <a:solidFill>
                  <a:schemeClr val="tx1"/>
                </a:solidFill>
                <a:latin typeface="Cambria" panose="02040503050406030204" pitchFamily="18" charset="0"/>
                <a:cs typeface="Times New Roman" panose="02020603050405020304" pitchFamily="18" charset="0"/>
              </a:rPr>
              <a:t>: tendency to look first at actual people ,object ,and event and only afterwards at their labels.</a:t>
            </a:r>
          </a:p>
          <a:p>
            <a:pPr algn="l" rtl="0" eaLnBrk="1" fontAlgn="auto" hangingPunct="1">
              <a:spcAft>
                <a:spcPts val="0"/>
              </a:spcAft>
              <a:buFontTx/>
              <a:buNone/>
              <a:defRPr/>
            </a:pPr>
            <a:r>
              <a:rPr lang="en-US" sz="2400" b="0" i="1" dirty="0" smtClean="0">
                <a:solidFill>
                  <a:schemeClr val="tx1"/>
                </a:solidFill>
                <a:latin typeface="Cambria" panose="02040503050406030204" pitchFamily="18" charset="0"/>
                <a:cs typeface="Times New Roman" panose="02020603050405020304" pitchFamily="18" charset="0"/>
              </a:rPr>
              <a:t>          keep </a:t>
            </a:r>
            <a:r>
              <a:rPr lang="en-US" sz="2400" b="0" i="1" dirty="0">
                <a:solidFill>
                  <a:schemeClr val="tx1"/>
                </a:solidFill>
                <a:latin typeface="Cambria" panose="02040503050406030204" pitchFamily="18" charset="0"/>
                <a:cs typeface="Times New Roman" panose="02020603050405020304" pitchFamily="18" charset="0"/>
              </a:rPr>
              <a:t>your mind free of any preconceived ideas.</a:t>
            </a:r>
          </a:p>
          <a:p>
            <a:pPr algn="l" rtl="0" eaLnBrk="1" fontAlgn="auto" hangingPunct="1">
              <a:spcAft>
                <a:spcPts val="0"/>
              </a:spcAft>
              <a:buFontTx/>
              <a:buNone/>
              <a:defRPr/>
            </a:pPr>
            <a:endParaRPr lang="en-US" sz="3200" dirty="0">
              <a:latin typeface="Cambria" panose="02040503050406030204" pitchFamily="18" charset="0"/>
              <a:cs typeface="Times New Roman" panose="02020603050405020304" pitchFamily="18" charset="0"/>
            </a:endParaRPr>
          </a:p>
          <a:p>
            <a:pPr algn="l" rtl="0">
              <a:buFont typeface="Arial" panose="020B0604020202020204" pitchFamily="34" charset="0"/>
              <a:buChar char="•"/>
              <a:defRPr/>
            </a:pPr>
            <a:endParaRPr lang="en-US" sz="3200" dirty="0">
              <a:latin typeface="Cambria" panose="020405030504060302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AD7389A-8690-44E5-BF9C-6D09675AE413}" type="slidenum">
              <a:rPr lang="ar-SA"/>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107950" y="836712"/>
            <a:ext cx="9036050" cy="5616624"/>
          </a:xfrm>
        </p:spPr>
        <p:txBody>
          <a:bodyPr>
            <a:normAutofit fontScale="92500" lnSpcReduction="10000"/>
          </a:bodyPr>
          <a:lstStyle/>
          <a:p>
            <a:pPr marL="0" indent="0" algn="l" rtl="0" eaLnBrk="1" hangingPunct="1">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A related distortion is to forget that language symbolize only a portion of reality never the whole. </a:t>
            </a:r>
          </a:p>
          <a:p>
            <a:pPr marL="0" indent="0" algn="l" rtl="0" eaLnBrk="1" hangingPunct="1">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marL="0" indent="0" algn="l" rtl="0" eaLnBrk="1" hangingPunct="1">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So </a:t>
            </a:r>
            <a:r>
              <a:rPr lang="en-US" sz="2400" b="0" dirty="0" smtClean="0">
                <a:solidFill>
                  <a:schemeClr val="tx1"/>
                </a:solidFill>
                <a:latin typeface="Cambria" panose="02040503050406030204" pitchFamily="18" charset="0"/>
                <a:cs typeface="Times New Roman" panose="02020603050405020304" pitchFamily="18" charset="0"/>
              </a:rPr>
              <a:t>a person might be in one of the two patterns:</a:t>
            </a:r>
          </a:p>
          <a:p>
            <a:pPr marL="0" indent="0" algn="l" rtl="0" eaLnBrk="1" hangingPunct="1">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marL="0" indent="0" algn="l" rtl="0" eaLnBrk="1" hangingPunct="1">
              <a:buFont typeface="Arial" panose="020B0604020202020204" pitchFamily="34" charset="0"/>
              <a:buNone/>
              <a:defRPr/>
            </a:pPr>
            <a:r>
              <a:rPr lang="en-US" sz="2400" b="1" dirty="0" err="1">
                <a:solidFill>
                  <a:schemeClr val="tx1"/>
                </a:solidFill>
                <a:latin typeface="Cambria" panose="02040503050406030204" pitchFamily="18" charset="0"/>
                <a:cs typeface="Times New Roman" panose="02020603050405020304" pitchFamily="18" charset="0"/>
              </a:rPr>
              <a:t>A</a:t>
            </a:r>
            <a:r>
              <a:rPr lang="en-US" sz="2400" b="1" dirty="0" err="1" smtClean="0">
                <a:solidFill>
                  <a:schemeClr val="tx1"/>
                </a:solidFill>
                <a:latin typeface="Cambria" panose="02040503050406030204" pitchFamily="18" charset="0"/>
                <a:cs typeface="Times New Roman" panose="02020603050405020304" pitchFamily="18" charset="0"/>
              </a:rPr>
              <a:t>llness</a:t>
            </a:r>
            <a:r>
              <a:rPr lang="en-US" sz="2400" b="0" dirty="0" smtClean="0">
                <a:solidFill>
                  <a:schemeClr val="tx1"/>
                </a:solidFill>
                <a:latin typeface="Cambria" panose="02040503050406030204" pitchFamily="18" charset="0"/>
                <a:cs typeface="Times New Roman" panose="02020603050405020304" pitchFamily="18" charset="0"/>
              </a:rPr>
              <a:t>: </a:t>
            </a:r>
          </a:p>
          <a:p>
            <a:pPr marL="0" indent="0" algn="l" rtl="0" eaLnBrk="1" hangingPunct="1">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When you assume that you can know all or say all about anything. </a:t>
            </a:r>
          </a:p>
          <a:p>
            <a:pPr marL="0" indent="0" algn="l" rtl="0" eaLnBrk="1" hangingPunct="1">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This is what you think but the reality is: You never see all of anything, you never experience anything fully, you see a part then conclude what the whole is like.</a:t>
            </a:r>
          </a:p>
          <a:p>
            <a:pPr marL="0" indent="0" algn="l" rtl="0" eaLnBrk="1" hangingPunct="1">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marL="0" indent="0" algn="l" rtl="0" eaLnBrk="1" hangingPunct="1">
              <a:buFont typeface="Arial" panose="020B0604020202020204" pitchFamily="34" charset="0"/>
              <a:buNone/>
              <a:defRPr/>
            </a:pPr>
            <a:r>
              <a:rPr lang="en-US" sz="2400" b="1" dirty="0" err="1" smtClean="0">
                <a:solidFill>
                  <a:schemeClr val="tx1"/>
                </a:solidFill>
                <a:latin typeface="Cambria" panose="02040503050406030204" pitchFamily="18" charset="0"/>
                <a:cs typeface="Times New Roman" panose="02020603050405020304" pitchFamily="18" charset="0"/>
              </a:rPr>
              <a:t>Nonallness</a:t>
            </a:r>
            <a:r>
              <a:rPr lang="en-US" sz="2400" b="0" dirty="0" smtClean="0">
                <a:solidFill>
                  <a:schemeClr val="tx1"/>
                </a:solidFill>
                <a:latin typeface="Cambria" panose="02040503050406030204" pitchFamily="18" charset="0"/>
                <a:cs typeface="Times New Roman" panose="02020603050405020304" pitchFamily="18" charset="0"/>
              </a:rPr>
              <a:t> : </a:t>
            </a:r>
          </a:p>
          <a:p>
            <a:pPr marL="0" indent="0" algn="l" rtl="0" eaLnBrk="1" hangingPunct="1">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When you recognize that language symbolizes only apportion of reality not the whole. In this situation </a:t>
            </a:r>
            <a:r>
              <a:rPr lang="en-US" sz="2400" b="0" dirty="0" smtClean="0">
                <a:solidFill>
                  <a:schemeClr val="tx1"/>
                </a:solidFill>
                <a:latin typeface="Cambria" panose="02040503050406030204" pitchFamily="18" charset="0"/>
                <a:cs typeface="Times New Roman" panose="02020603050405020304" pitchFamily="18" charset="0"/>
              </a:rPr>
              <a:t>whatever </a:t>
            </a:r>
            <a:r>
              <a:rPr lang="en-US" sz="2400" b="0" dirty="0" smtClean="0">
                <a:solidFill>
                  <a:schemeClr val="tx1"/>
                </a:solidFill>
                <a:latin typeface="Cambria" panose="02040503050406030204" pitchFamily="18" charset="0"/>
                <a:cs typeface="Times New Roman" panose="02020603050405020304" pitchFamily="18" charset="0"/>
              </a:rPr>
              <a:t>a person says regardless of what it is or how extensive you believe, it is only a part of the story.</a:t>
            </a:r>
          </a:p>
          <a:p>
            <a:pPr algn="l" rtl="0" eaLnBrk="1" hangingPunct="1">
              <a:buFont typeface="Arial" panose="020B0604020202020204" pitchFamily="34" charset="0"/>
              <a:buChar char="•"/>
              <a:defRPr/>
            </a:pPr>
            <a:endParaRPr lang="en-US" sz="2400" b="1" dirty="0" smtClean="0">
              <a:latin typeface="Cambria" panose="02040503050406030204" pitchFamily="18" charset="0"/>
              <a:cs typeface="Times New Roman" panose="02020603050405020304" pitchFamily="18" charset="0"/>
            </a:endParaRPr>
          </a:p>
          <a:p>
            <a:pPr algn="l" rtl="0" eaLnBrk="1" hangingPunct="1">
              <a:buFont typeface="Arial" panose="020B0604020202020204" pitchFamily="34" charset="0"/>
              <a:buChar char="•"/>
              <a:defRPr/>
            </a:pPr>
            <a:endParaRPr lang="en-US" sz="2400" b="1" dirty="0" smtClean="0">
              <a:latin typeface="Cambria" panose="02040503050406030204" pitchFamily="18" charset="0"/>
              <a:cs typeface="Times New Roman" panose="02020603050405020304" pitchFamily="18" charset="0"/>
            </a:endParaRPr>
          </a:p>
          <a:p>
            <a:pPr algn="l" rtl="0" eaLnBrk="1" hangingPunct="1">
              <a:buFont typeface="Arial" panose="020B0604020202020204" pitchFamily="34" charset="0"/>
              <a:buChar char="•"/>
              <a:defRPr/>
            </a:pPr>
            <a:endParaRPr lang="en-US" sz="2400" b="1" dirty="0" smtClean="0">
              <a:latin typeface="Cambria" panose="02040503050406030204" pitchFamily="18" charset="0"/>
              <a:cs typeface="Times New Roman" panose="02020603050405020304" pitchFamily="18" charset="0"/>
            </a:endParaRPr>
          </a:p>
          <a:p>
            <a:pPr algn="l" rtl="0" eaLnBrk="1" hangingPunct="1">
              <a:buFont typeface="Arial" panose="020B0604020202020204" pitchFamily="34" charset="0"/>
              <a:buChar char="•"/>
              <a:defRPr/>
            </a:pPr>
            <a:endParaRPr lang="en-US" dirty="0" smtClean="0">
              <a:latin typeface="Cambria" panose="02040503050406030204" pitchFamily="18" charset="0"/>
              <a:cs typeface="Times New Roman" panose="02020603050405020304" pitchFamily="18" charset="0"/>
            </a:endParaRPr>
          </a:p>
        </p:txBody>
      </p:sp>
      <p:sp>
        <p:nvSpPr>
          <p:cNvPr id="29699" name="Slide Number Placeholder 1"/>
          <p:cNvSpPr>
            <a:spLocks noGrp="1"/>
          </p:cNvSpPr>
          <p:nvPr>
            <p:ph type="sldNum" sz="quarter" idx="12"/>
          </p:nvPr>
        </p:nvSpPr>
        <p:spPr bwMode="auto">
          <a:noFill/>
          <a:ln>
            <a:miter lim="800000"/>
            <a:headEnd/>
            <a:tailEnd/>
          </a:ln>
        </p:spPr>
        <p:txBody>
          <a:bodyPr/>
          <a:lstStyle/>
          <a:p>
            <a:fld id="{D4BA8197-2F20-48E8-8EA6-09975C24E465}" type="slidenum">
              <a:rPr lang="ar-SA">
                <a:solidFill>
                  <a:schemeClr val="tx1"/>
                </a:solidFill>
              </a:rPr>
              <a:pPr/>
              <a:t>26</a:t>
            </a:fld>
            <a:endParaRPr lang="en-US">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95536" y="365125"/>
            <a:ext cx="8119814" cy="542925"/>
          </a:xfrm>
        </p:spPr>
        <p:txBody>
          <a:bodyPr anchor="t">
            <a:normAutofit fontScale="90000"/>
          </a:bodyPr>
          <a:lstStyle/>
          <a:p>
            <a:pPr algn="l" rtl="0"/>
            <a:r>
              <a:rPr lang="en-US" sz="4000" b="1" dirty="0" smtClean="0">
                <a:effectLst/>
                <a:latin typeface="Cambria" panose="02040503050406030204" pitchFamily="18" charset="0"/>
                <a:cs typeface="Times New Roman" pitchFamily="18" charset="0"/>
              </a:rPr>
              <a:t>Messages express facts &amp; inferences</a:t>
            </a:r>
            <a:r>
              <a:rPr lang="en-US" sz="3600" b="1" dirty="0" smtClean="0">
                <a:latin typeface="Cambria" panose="02040503050406030204" pitchFamily="18" charset="0"/>
                <a:cs typeface="Times New Roman" pitchFamily="18" charset="0"/>
              </a:rPr>
              <a:t/>
            </a:r>
            <a:br>
              <a:rPr lang="en-US" sz="3600" b="1" dirty="0" smtClean="0">
                <a:latin typeface="Cambria" panose="02040503050406030204" pitchFamily="18" charset="0"/>
                <a:cs typeface="Times New Roman" pitchFamily="18" charset="0"/>
              </a:rPr>
            </a:br>
            <a:endParaRPr lang="en-US" dirty="0" smtClean="0">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395536" y="1412775"/>
            <a:ext cx="8748464" cy="5308699"/>
          </a:xfrm>
        </p:spPr>
        <p:txBody>
          <a:bodyPr>
            <a:normAutofit/>
          </a:bodyPr>
          <a:lstStyle/>
          <a:p>
            <a:pPr marL="0" indent="0" algn="l" rtl="0">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There are two types of statements</a:t>
            </a:r>
          </a:p>
          <a:p>
            <a:pPr algn="l" rtl="0">
              <a:buFont typeface="Arial" panose="020B0604020202020204" pitchFamily="34" charset="0"/>
              <a:buChar char="•"/>
              <a:defRPr/>
            </a:pPr>
            <a:r>
              <a:rPr lang="en-US" sz="2400" b="1" dirty="0" smtClean="0">
                <a:solidFill>
                  <a:schemeClr val="tx1"/>
                </a:solidFill>
                <a:latin typeface="Cambria" panose="02040503050406030204" pitchFamily="18" charset="0"/>
                <a:cs typeface="Times New Roman" panose="02020603050405020304" pitchFamily="18" charset="0"/>
              </a:rPr>
              <a:t>Factual statement </a:t>
            </a:r>
            <a:r>
              <a:rPr lang="en-US" sz="2400" b="0" dirty="0" smtClean="0">
                <a:solidFill>
                  <a:schemeClr val="tx1"/>
                </a:solidFill>
                <a:latin typeface="Cambria" panose="02040503050406030204" pitchFamily="18" charset="0"/>
                <a:cs typeface="Times New Roman" panose="02020603050405020304" pitchFamily="18" charset="0"/>
              </a:rPr>
              <a:t>: A statement that you make only after you observe the person or event and limited to what you have observed. E.g. “She is standing on the stairs”</a:t>
            </a:r>
          </a:p>
          <a:p>
            <a:pPr marL="0" indent="0" algn="l" rtl="0">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a:buFont typeface="Arial" panose="020B0604020202020204" pitchFamily="34" charset="0"/>
              <a:buChar char="•"/>
              <a:defRPr/>
            </a:pPr>
            <a:r>
              <a:rPr lang="en-US" sz="2400" b="1" dirty="0">
                <a:solidFill>
                  <a:schemeClr val="tx1"/>
                </a:solidFill>
                <a:latin typeface="Cambria" panose="02040503050406030204" pitchFamily="18" charset="0"/>
                <a:cs typeface="Times New Roman" panose="02020603050405020304" pitchFamily="18" charset="0"/>
              </a:rPr>
              <a:t>I</a:t>
            </a:r>
            <a:r>
              <a:rPr lang="en-US" sz="2400" b="1" dirty="0" smtClean="0">
                <a:solidFill>
                  <a:schemeClr val="tx1"/>
                </a:solidFill>
                <a:latin typeface="Cambria" panose="02040503050406030204" pitchFamily="18" charset="0"/>
                <a:cs typeface="Times New Roman" panose="02020603050405020304" pitchFamily="18" charset="0"/>
              </a:rPr>
              <a:t>nferential statement</a:t>
            </a:r>
            <a:r>
              <a:rPr lang="en-US" sz="2400" b="0" dirty="0" smtClean="0">
                <a:solidFill>
                  <a:schemeClr val="tx1"/>
                </a:solidFill>
                <a:latin typeface="Cambria" panose="02040503050406030204" pitchFamily="18" charset="0"/>
                <a:cs typeface="Times New Roman" panose="02020603050405020304" pitchFamily="18" charset="0"/>
              </a:rPr>
              <a:t>: A statement that can be made without observation or go beyond what you have observed; </a:t>
            </a:r>
            <a:r>
              <a:rPr lang="en-US" sz="2400" b="1" u="sng" dirty="0" smtClean="0">
                <a:solidFill>
                  <a:schemeClr val="tx1"/>
                </a:solidFill>
                <a:latin typeface="Cambria" panose="02040503050406030204" pitchFamily="18" charset="0"/>
                <a:cs typeface="Times New Roman" panose="02020603050405020304" pitchFamily="18" charset="0"/>
              </a:rPr>
              <a:t>It is a guess</a:t>
            </a:r>
            <a:r>
              <a:rPr lang="en-US" sz="2400" b="0" dirty="0" smtClean="0">
                <a:solidFill>
                  <a:schemeClr val="tx1"/>
                </a:solidFill>
                <a:latin typeface="Cambria" panose="02040503050406030204" pitchFamily="18" charset="0"/>
                <a:cs typeface="Times New Roman" panose="02020603050405020304" pitchFamily="18" charset="0"/>
              </a:rPr>
              <a:t>. E.g. “She is feeling uncomfortable on the stairs”</a:t>
            </a:r>
          </a:p>
          <a:p>
            <a:pPr marL="0" indent="0" algn="l" rtl="0">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marL="0" indent="0" algn="l" rtl="0">
              <a:buNone/>
              <a:defRPr/>
            </a:pPr>
            <a:r>
              <a:rPr lang="en-US" sz="2400" b="0" dirty="0" smtClean="0">
                <a:solidFill>
                  <a:schemeClr val="tx1"/>
                </a:solidFill>
                <a:latin typeface="Cambria" panose="02040503050406030204" pitchFamily="18" charset="0"/>
                <a:cs typeface="Times New Roman" panose="02020603050405020304" pitchFamily="18" charset="0"/>
              </a:rPr>
              <a:t>Barriers to clear thinking can be created when inferences are treated as facts a tendency called </a:t>
            </a:r>
            <a:r>
              <a:rPr lang="en-US" sz="2400" b="0" dirty="0" smtClean="0">
                <a:solidFill>
                  <a:schemeClr val="tx1"/>
                </a:solidFill>
                <a:latin typeface="Cambria" panose="02040503050406030204" pitchFamily="18" charset="0"/>
                <a:cs typeface="Times New Roman" panose="02020603050405020304" pitchFamily="18" charset="0"/>
              </a:rPr>
              <a:t>: “</a:t>
            </a:r>
            <a:r>
              <a:rPr lang="en-US" sz="2400" b="1" u="sng" dirty="0" smtClean="0">
                <a:solidFill>
                  <a:schemeClr val="tx1"/>
                </a:solidFill>
                <a:latin typeface="Cambria" panose="02040503050406030204" pitchFamily="18" charset="0"/>
                <a:cs typeface="Times New Roman" panose="02020603050405020304" pitchFamily="18" charset="0"/>
              </a:rPr>
              <a:t>Fact- </a:t>
            </a:r>
            <a:r>
              <a:rPr lang="en-US" sz="2400" b="1" u="sng" dirty="0" smtClean="0">
                <a:solidFill>
                  <a:schemeClr val="tx1"/>
                </a:solidFill>
                <a:latin typeface="Cambria" panose="02040503050406030204" pitchFamily="18" charset="0"/>
                <a:cs typeface="Times New Roman" panose="02020603050405020304" pitchFamily="18" charset="0"/>
              </a:rPr>
              <a:t>inference confusion</a:t>
            </a:r>
            <a:r>
              <a:rPr lang="en-US" sz="2400" b="0" dirty="0" smtClean="0">
                <a:solidFill>
                  <a:schemeClr val="tx1"/>
                </a:solidFill>
                <a:latin typeface="Cambria" panose="02040503050406030204" pitchFamily="18" charset="0"/>
                <a:cs typeface="Times New Roman" panose="02020603050405020304" pitchFamily="18" charset="0"/>
              </a:rPr>
              <a:t>”</a:t>
            </a:r>
          </a:p>
          <a:p>
            <a:pPr marL="0" indent="0" algn="l" rtl="0">
              <a:buFont typeface="Arial" panose="020B0604020202020204" pitchFamily="34" charset="0"/>
              <a:buNone/>
              <a:defRPr/>
            </a:pPr>
            <a:endParaRPr lang="en-US" sz="2800" b="1" dirty="0">
              <a:latin typeface="Cambria" panose="020405030504060302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F2C24B13-0430-4F9F-8C5D-36ADCA6E2B9D}" type="slidenum">
              <a:rPr lang="ar-SA"/>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28650" y="115888"/>
            <a:ext cx="7886700" cy="1008856"/>
          </a:xfrm>
        </p:spPr>
        <p:txBody>
          <a:bodyPr anchor="t">
            <a:normAutofit fontScale="90000"/>
          </a:bodyPr>
          <a:lstStyle/>
          <a:p>
            <a:pPr algn="l" rtl="0"/>
            <a:r>
              <a:rPr lang="en-US" sz="4000" b="1" dirty="0" smtClean="0">
                <a:effectLst/>
                <a:latin typeface="Cambria" panose="02040503050406030204" pitchFamily="18" charset="0"/>
                <a:cs typeface="Times New Roman" pitchFamily="18" charset="0"/>
              </a:rPr>
              <a:t>Messages express facts &amp; inferences- </a:t>
            </a:r>
            <a:r>
              <a:rPr lang="en-US" sz="4000" b="1" i="1" dirty="0" smtClean="0">
                <a:effectLst/>
                <a:latin typeface="Cambria" panose="02040503050406030204" pitchFamily="18" charset="0"/>
                <a:cs typeface="Times New Roman" pitchFamily="18" charset="0"/>
              </a:rPr>
              <a:t>Cont</a:t>
            </a:r>
            <a:r>
              <a:rPr lang="en-US" sz="4000" b="1" dirty="0" smtClean="0">
                <a:effectLst/>
                <a:latin typeface="Cambria" panose="02040503050406030204" pitchFamily="18" charset="0"/>
                <a:cs typeface="Times New Roman" pitchFamily="18" charset="0"/>
              </a:rPr>
              <a:t>.</a:t>
            </a:r>
            <a:r>
              <a:rPr lang="en-US" sz="3200" b="1" dirty="0" smtClean="0">
                <a:latin typeface="Cambria" panose="02040503050406030204" pitchFamily="18" charset="0"/>
                <a:cs typeface="Times New Roman" pitchFamily="18" charset="0"/>
              </a:rPr>
              <a:t/>
            </a:r>
            <a:br>
              <a:rPr lang="en-US" sz="3200" b="1" dirty="0" smtClean="0">
                <a:latin typeface="Cambria" panose="02040503050406030204" pitchFamily="18" charset="0"/>
                <a:cs typeface="Times New Roman" pitchFamily="18" charset="0"/>
              </a:rPr>
            </a:br>
            <a:endParaRPr lang="en-US" dirty="0" smtClean="0">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323528" y="1484783"/>
            <a:ext cx="8820472" cy="5236691"/>
          </a:xfrm>
        </p:spPr>
        <p:txBody>
          <a:bodyPr>
            <a:normAutofit fontScale="92500" lnSpcReduction="20000"/>
          </a:bodyPr>
          <a:lstStyle/>
          <a:p>
            <a:pPr marL="0" indent="0" algn="l" rtl="0" eaLnBrk="1" hangingPunct="1">
              <a:buFont typeface="Arial" panose="020B0604020202020204" pitchFamily="34" charset="0"/>
              <a:buNone/>
              <a:defRPr/>
            </a:pPr>
            <a:endParaRPr lang="en-US" sz="3200" dirty="0" smtClean="0">
              <a:latin typeface="Cambria" panose="02040503050406030204" pitchFamily="18" charset="0"/>
              <a:cs typeface="Times New Roman" panose="02020603050405020304" pitchFamily="18" charset="0"/>
            </a:endParaRPr>
          </a:p>
          <a:p>
            <a:pPr algn="l" rtl="0">
              <a:defRPr/>
            </a:pPr>
            <a:r>
              <a:rPr lang="en-US" sz="2800" b="1" dirty="0" smtClean="0">
                <a:solidFill>
                  <a:schemeClr val="tx1"/>
                </a:solidFill>
                <a:latin typeface="Cambria" panose="02040503050406030204" pitchFamily="18" charset="0"/>
                <a:cs typeface="Times New Roman" panose="02020603050405020304" pitchFamily="18" charset="0"/>
              </a:rPr>
              <a:t>Lying</a:t>
            </a:r>
            <a:r>
              <a:rPr lang="en-US" sz="2800" b="0" dirty="0" smtClean="0">
                <a:solidFill>
                  <a:schemeClr val="tx1"/>
                </a:solidFill>
                <a:latin typeface="Cambria" panose="02040503050406030204" pitchFamily="18" charset="0"/>
                <a:cs typeface="Times New Roman" panose="02020603050405020304" pitchFamily="18" charset="0"/>
              </a:rPr>
              <a:t>: </a:t>
            </a:r>
            <a:r>
              <a:rPr lang="en-US" sz="2800" b="0" dirty="0" smtClean="0">
                <a:solidFill>
                  <a:schemeClr val="tx1"/>
                </a:solidFill>
                <a:latin typeface="Cambria" panose="02040503050406030204" pitchFamily="18" charset="0"/>
                <a:cs typeface="Times New Roman" panose="02020603050405020304" pitchFamily="18" charset="0"/>
              </a:rPr>
              <a:t>Is </a:t>
            </a:r>
            <a:r>
              <a:rPr lang="en-US" sz="2800" b="0" dirty="0" smtClean="0">
                <a:solidFill>
                  <a:schemeClr val="tx1"/>
                </a:solidFill>
                <a:latin typeface="Cambria" panose="02040503050406030204" pitchFamily="18" charset="0"/>
                <a:cs typeface="Times New Roman" panose="02020603050405020304" pitchFamily="18" charset="0"/>
              </a:rPr>
              <a:t>an intentional inferential pattern in which one person intends to mislead another by verbal and nonverbal communication</a:t>
            </a:r>
          </a:p>
          <a:p>
            <a:pPr marL="0" indent="0" algn="l" rtl="0" eaLnBrk="1" hangingPunct="1">
              <a:buFont typeface="Arial" panose="020B0604020202020204" pitchFamily="34" charset="0"/>
              <a:buNone/>
              <a:defRPr/>
            </a:pPr>
            <a:endParaRPr lang="en-US" sz="2800" b="0" dirty="0" smtClean="0">
              <a:solidFill>
                <a:schemeClr val="tx1"/>
              </a:solidFill>
              <a:latin typeface="Cambria" panose="02040503050406030204" pitchFamily="18" charset="0"/>
              <a:cs typeface="Times New Roman" panose="02020603050405020304" pitchFamily="18" charset="0"/>
            </a:endParaRPr>
          </a:p>
          <a:p>
            <a:pPr marL="0" indent="0" algn="l" rtl="0" eaLnBrk="1" hangingPunct="1">
              <a:buFont typeface="Arial" panose="020B0604020202020204" pitchFamily="34" charset="0"/>
              <a:buNone/>
              <a:defRPr/>
            </a:pPr>
            <a:r>
              <a:rPr lang="en-US" sz="2800" b="0" dirty="0" smtClean="0">
                <a:solidFill>
                  <a:schemeClr val="tx1"/>
                </a:solidFill>
                <a:latin typeface="Cambria" panose="02040503050406030204" pitchFamily="18" charset="0"/>
                <a:cs typeface="Times New Roman" panose="02020603050405020304" pitchFamily="18" charset="0"/>
              </a:rPr>
              <a:t>Why lying?</a:t>
            </a:r>
          </a:p>
          <a:p>
            <a:pPr algn="l" rtl="0" eaLnBrk="1" hangingPunct="1">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Lie to make another person feel good</a:t>
            </a:r>
          </a:p>
          <a:p>
            <a:pPr algn="l" rtl="0" eaLnBrk="1" hangingPunct="1">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Lie to enable another person to save face </a:t>
            </a:r>
          </a:p>
          <a:p>
            <a:pPr algn="l" rtl="0" eaLnBrk="1" hangingPunct="1">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Lie to get what you deserved but couldn't get any other way.</a:t>
            </a:r>
          </a:p>
          <a:p>
            <a:pPr algn="l" rtl="0" eaLnBrk="1" hangingPunct="1">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Lie to get your self out of an unpleasant situation.</a:t>
            </a:r>
          </a:p>
          <a:p>
            <a:pPr algn="l" rtl="0" eaLnBrk="1" hangingPunct="1">
              <a:buFontTx/>
              <a:buNone/>
              <a:defRPr/>
            </a:pPr>
            <a:r>
              <a:rPr lang="en-US" sz="2800" b="0" dirty="0" smtClean="0">
                <a:solidFill>
                  <a:schemeClr val="tx1"/>
                </a:solidFill>
                <a:latin typeface="Cambria" panose="02040503050406030204" pitchFamily="18" charset="0"/>
                <a:cs typeface="Times New Roman" panose="02020603050405020304" pitchFamily="18" charset="0"/>
              </a:rPr>
              <a:t> </a:t>
            </a:r>
          </a:p>
          <a:p>
            <a:pPr algn="l" rtl="0" eaLnBrk="1" hangingPunct="1">
              <a:buFontTx/>
              <a:buNone/>
              <a:defRPr/>
            </a:pPr>
            <a:r>
              <a:rPr lang="en-US" sz="3200" b="1" dirty="0" smtClean="0">
                <a:latin typeface="Cambria" panose="02040503050406030204" pitchFamily="18" charset="0"/>
                <a:cs typeface="Times New Roman" panose="02020603050405020304" pitchFamily="18" charset="0"/>
              </a:rPr>
              <a:t>    </a:t>
            </a:r>
            <a:endParaRPr lang="en-US" sz="3200" dirty="0" smtClean="0">
              <a:latin typeface="Cambria" panose="02040503050406030204" pitchFamily="18" charset="0"/>
              <a:cs typeface="Times New Roman" panose="02020603050405020304" pitchFamily="18" charset="0"/>
            </a:endParaRPr>
          </a:p>
          <a:p>
            <a:pPr marL="0" indent="0" algn="l" rtl="0">
              <a:buFont typeface="Arial" panose="020B0604020202020204" pitchFamily="34" charset="0"/>
              <a:buNone/>
              <a:defRPr/>
            </a:pPr>
            <a:endParaRPr lang="en-US" sz="3200" b="1" dirty="0" smtClean="0">
              <a:latin typeface="Cambria" panose="020405030504060302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7C15C99-ABEC-43CF-8400-33FAB66B682F}" type="slidenum">
              <a:rPr lang="ar-SA"/>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07950" y="0"/>
            <a:ext cx="8928100" cy="1124744"/>
          </a:xfrm>
        </p:spPr>
        <p:txBody>
          <a:bodyPr anchor="t"/>
          <a:lstStyle/>
          <a:p>
            <a:pPr algn="l" rtl="0"/>
            <a:r>
              <a:rPr lang="en-US" sz="3200" b="1" dirty="0" smtClean="0">
                <a:effectLst/>
                <a:latin typeface="Cambria" panose="02040503050406030204" pitchFamily="18" charset="0"/>
                <a:cs typeface="Times New Roman" pitchFamily="18" charset="0"/>
              </a:rPr>
              <a:t> Messages can obscure(</a:t>
            </a:r>
            <a:r>
              <a:rPr lang="ar-JO" sz="3200" b="1" dirty="0" smtClean="0">
                <a:effectLst/>
                <a:latin typeface="Cambria" panose="02040503050406030204" pitchFamily="18" charset="0"/>
              </a:rPr>
              <a:t>يحجب</a:t>
            </a:r>
            <a:r>
              <a:rPr lang="en-US" sz="3200" b="1" dirty="0" smtClean="0">
                <a:effectLst/>
                <a:latin typeface="Cambria" panose="02040503050406030204" pitchFamily="18" charset="0"/>
                <a:cs typeface="Times New Roman" pitchFamily="18" charset="0"/>
              </a:rPr>
              <a:t> )</a:t>
            </a:r>
            <a:r>
              <a:rPr lang="ar-JO" sz="3200" b="1" dirty="0" smtClean="0">
                <a:effectLst/>
                <a:latin typeface="Cambria" panose="02040503050406030204" pitchFamily="18" charset="0"/>
              </a:rPr>
              <a:t> </a:t>
            </a:r>
            <a:r>
              <a:rPr lang="en-US" sz="3200" b="1" dirty="0" smtClean="0">
                <a:effectLst/>
                <a:latin typeface="Cambria" panose="02040503050406030204" pitchFamily="18" charset="0"/>
                <a:cs typeface="Times New Roman" pitchFamily="18" charset="0"/>
              </a:rPr>
              <a:t>distinction</a:t>
            </a:r>
          </a:p>
        </p:txBody>
      </p:sp>
      <p:sp>
        <p:nvSpPr>
          <p:cNvPr id="33795" name="Content Placeholder 2"/>
          <p:cNvSpPr>
            <a:spLocks noGrp="1"/>
          </p:cNvSpPr>
          <p:nvPr>
            <p:ph idx="1"/>
          </p:nvPr>
        </p:nvSpPr>
        <p:spPr>
          <a:xfrm>
            <a:off x="107950" y="1628775"/>
            <a:ext cx="8928100" cy="5092700"/>
          </a:xfrm>
        </p:spPr>
        <p:txBody>
          <a:bodyPr>
            <a:normAutofit/>
          </a:bodyPr>
          <a:lstStyle/>
          <a:p>
            <a:pPr algn="l" rtl="0" eaLnBrk="1" hangingPunct="1">
              <a:buFontTx/>
              <a:buNone/>
            </a:pPr>
            <a:r>
              <a:rPr lang="en-US" sz="2600" b="0" dirty="0" smtClean="0">
                <a:solidFill>
                  <a:schemeClr val="tx1"/>
                </a:solidFill>
                <a:latin typeface="Cambria" panose="02040503050406030204" pitchFamily="18" charset="0"/>
                <a:cs typeface="Times New Roman" pitchFamily="18" charset="0"/>
              </a:rPr>
              <a:t>Messages can obscure distinctions both by generalizing about people or events that are covered by the same label but are really quite different. </a:t>
            </a:r>
          </a:p>
          <a:p>
            <a:pPr algn="l" rtl="0" eaLnBrk="1" hangingPunct="1">
              <a:buFontTx/>
              <a:buNone/>
            </a:pPr>
            <a:endParaRPr lang="en-US" sz="2600" b="0" dirty="0" smtClean="0">
              <a:solidFill>
                <a:schemeClr val="tx1"/>
              </a:solidFill>
              <a:latin typeface="Cambria" panose="02040503050406030204" pitchFamily="18" charset="0"/>
              <a:cs typeface="Times New Roman" pitchFamily="18" charset="0"/>
            </a:endParaRPr>
          </a:p>
          <a:p>
            <a:pPr algn="l" rtl="0" eaLnBrk="1" hangingPunct="1">
              <a:buFontTx/>
              <a:buNone/>
            </a:pPr>
            <a:r>
              <a:rPr lang="en-US" sz="2600" b="0" dirty="0" smtClean="0">
                <a:solidFill>
                  <a:schemeClr val="tx1"/>
                </a:solidFill>
                <a:latin typeface="Cambria" panose="02040503050406030204" pitchFamily="18" charset="0"/>
                <a:cs typeface="Times New Roman" pitchFamily="18" charset="0"/>
              </a:rPr>
              <a:t>When you allow the general term to obscure the specific differences, you are into a pattern called </a:t>
            </a:r>
            <a:r>
              <a:rPr lang="en-US" sz="2600" b="0" u="sng" dirty="0" smtClean="0">
                <a:solidFill>
                  <a:schemeClr val="tx1"/>
                </a:solidFill>
                <a:latin typeface="Cambria" panose="02040503050406030204" pitchFamily="18" charset="0"/>
                <a:cs typeface="Times New Roman" pitchFamily="18" charset="0"/>
              </a:rPr>
              <a:t>indiscrimination</a:t>
            </a:r>
          </a:p>
          <a:p>
            <a:pPr algn="l" rtl="0" eaLnBrk="1" hangingPunct="1">
              <a:buFontTx/>
              <a:buNone/>
            </a:pPr>
            <a:endParaRPr lang="en-US" sz="3600" b="1" u="sng" dirty="0" smtClean="0">
              <a:latin typeface="Cambria" panose="02040503050406030204" pitchFamily="18" charset="0"/>
              <a:cs typeface="Times New Roman" pitchFamily="18" charset="0"/>
            </a:endParaRPr>
          </a:p>
          <a:p>
            <a:pPr algn="l" rtl="0" eaLnBrk="1" hangingPunct="1">
              <a:buFontTx/>
              <a:buNone/>
            </a:pPr>
            <a:r>
              <a:rPr lang="en-US" sz="3600" b="1" u="sng" dirty="0" smtClean="0">
                <a:latin typeface="Cambria" panose="02040503050406030204" pitchFamily="18" charset="0"/>
                <a:cs typeface="Times New Roman" pitchFamily="18" charset="0"/>
              </a:rPr>
              <a:t> </a:t>
            </a:r>
          </a:p>
        </p:txBody>
      </p:sp>
      <p:sp>
        <p:nvSpPr>
          <p:cNvPr id="4" name="Slide Number Placeholder 3"/>
          <p:cNvSpPr>
            <a:spLocks noGrp="1"/>
          </p:cNvSpPr>
          <p:nvPr>
            <p:ph type="sldNum" sz="quarter" idx="12"/>
          </p:nvPr>
        </p:nvSpPr>
        <p:spPr/>
        <p:txBody>
          <a:bodyPr/>
          <a:lstStyle/>
          <a:p>
            <a:fld id="{BE0EB1F4-2E0F-4F4E-AFB3-ED42999A8AD5}" type="slidenum">
              <a:rPr lang="ar-SA"/>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320675"/>
            <a:ext cx="9144000" cy="731838"/>
          </a:xfrm>
        </p:spPr>
        <p:txBody>
          <a:bodyPr anchor="t"/>
          <a:lstStyle/>
          <a:p>
            <a:pPr algn="l" rtl="0" eaLnBrk="1" hangingPunct="1"/>
            <a:r>
              <a:rPr lang="en-US" sz="3600" b="1" dirty="0" smtClean="0">
                <a:solidFill>
                  <a:schemeClr val="tx2"/>
                </a:solidFill>
                <a:effectLst/>
                <a:latin typeface="Cambria" panose="02040503050406030204" pitchFamily="18" charset="0"/>
                <a:cs typeface="Times New Roman" pitchFamily="18" charset="0"/>
              </a:rPr>
              <a:t>PRINCIPLES OF </a:t>
            </a:r>
            <a:r>
              <a:rPr lang="en-US" sz="3600" b="1" u="sng" dirty="0" smtClean="0">
                <a:solidFill>
                  <a:schemeClr val="tx2"/>
                </a:solidFill>
                <a:effectLst/>
                <a:latin typeface="Cambria" panose="02040503050406030204" pitchFamily="18" charset="0"/>
                <a:cs typeface="Times New Roman" pitchFamily="18" charset="0"/>
              </a:rPr>
              <a:t>VERBAL MESSAGES</a:t>
            </a:r>
            <a:endParaRPr lang="en-US" sz="3600" u="sng" dirty="0" smtClean="0">
              <a:solidFill>
                <a:schemeClr val="tx2"/>
              </a:solidFill>
              <a:effectLst/>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179388" y="1556792"/>
            <a:ext cx="8856662" cy="4620171"/>
          </a:xfrm>
        </p:spPr>
        <p:txBody>
          <a:bodyPr rtlCol="0">
            <a:noAutofit/>
          </a:bodyPr>
          <a:lstStyle/>
          <a:p>
            <a:pPr algn="l" rtl="0" eaLnBrk="1" fontAlgn="auto" hangingPunct="1">
              <a:lnSpc>
                <a:spcPct val="150000"/>
              </a:lnSpc>
              <a:spcAft>
                <a:spcPts val="0"/>
              </a:spcAft>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Messages are denotative &amp; connotative</a:t>
            </a:r>
          </a:p>
          <a:p>
            <a:pPr algn="l" rtl="0" eaLnBrk="1" fontAlgn="auto" hangingPunct="1">
              <a:lnSpc>
                <a:spcPct val="150000"/>
              </a:lnSpc>
              <a:spcAft>
                <a:spcPts val="0"/>
              </a:spcAft>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Messages vary in directness</a:t>
            </a:r>
          </a:p>
          <a:p>
            <a:pPr algn="l" rtl="0" eaLnBrk="1" fontAlgn="auto" hangingPunct="1">
              <a:lnSpc>
                <a:spcPct val="150000"/>
              </a:lnSpc>
              <a:spcAft>
                <a:spcPts val="0"/>
              </a:spcAft>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Messages vary in abstraction</a:t>
            </a:r>
          </a:p>
          <a:p>
            <a:pPr algn="l" rtl="0" eaLnBrk="1" fontAlgn="auto" hangingPunct="1">
              <a:lnSpc>
                <a:spcPct val="150000"/>
              </a:lnSpc>
              <a:spcAft>
                <a:spcPts val="0"/>
              </a:spcAft>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Message meanings are in people</a:t>
            </a:r>
          </a:p>
          <a:p>
            <a:pPr algn="l" rtl="0" eaLnBrk="1" fontAlgn="auto" hangingPunct="1">
              <a:lnSpc>
                <a:spcPct val="150000"/>
              </a:lnSpc>
              <a:spcAft>
                <a:spcPts val="0"/>
              </a:spcAft>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Messages meanings depend on context</a:t>
            </a:r>
          </a:p>
          <a:p>
            <a:pPr algn="l" rtl="0" eaLnBrk="1" fontAlgn="auto" hangingPunct="1">
              <a:lnSpc>
                <a:spcPct val="150000"/>
              </a:lnSpc>
              <a:spcAft>
                <a:spcPts val="0"/>
              </a:spcAft>
              <a:buFont typeface="Arial" panose="020B0604020202020204" pitchFamily="34" charset="0"/>
              <a:buChar char="•"/>
              <a:defRPr/>
            </a:pPr>
            <a:r>
              <a:rPr lang="en-US" sz="2800" b="0" dirty="0" smtClean="0">
                <a:solidFill>
                  <a:schemeClr val="tx1"/>
                </a:solidFill>
                <a:latin typeface="Cambria" panose="02040503050406030204" pitchFamily="18" charset="0"/>
                <a:cs typeface="Times New Roman" panose="02020603050405020304" pitchFamily="18" charset="0"/>
              </a:rPr>
              <a:t>Messages vary in inclusion</a:t>
            </a:r>
          </a:p>
        </p:txBody>
      </p:sp>
      <p:sp>
        <p:nvSpPr>
          <p:cNvPr id="4" name="Slide Number Placeholder 3"/>
          <p:cNvSpPr>
            <a:spLocks noGrp="1"/>
          </p:cNvSpPr>
          <p:nvPr>
            <p:ph type="sldNum" sz="quarter" idx="12"/>
          </p:nvPr>
        </p:nvSpPr>
        <p:spPr/>
        <p:txBody>
          <a:bodyPr/>
          <a:lstStyle/>
          <a:p>
            <a:fld id="{56FB603C-E20F-4C04-A0E5-9DF4A54C4ACD}" type="slidenum">
              <a:rPr lang="ar-SA"/>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28650" y="115888"/>
            <a:ext cx="7886700" cy="720725"/>
          </a:xfrm>
        </p:spPr>
        <p:txBody>
          <a:bodyPr anchor="t"/>
          <a:lstStyle/>
          <a:p>
            <a:pPr algn="l" rtl="0"/>
            <a:r>
              <a:rPr lang="en-US" sz="3600" b="1" dirty="0" smtClean="0">
                <a:latin typeface="Cambria" panose="02040503050406030204" pitchFamily="18" charset="0"/>
                <a:cs typeface="Times New Roman" pitchFamily="18" charset="0"/>
              </a:rPr>
              <a:t>Indiscrimination</a:t>
            </a:r>
            <a:endParaRPr lang="en-US" sz="3600" dirty="0" smtClean="0">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467544" y="1556791"/>
            <a:ext cx="8136904" cy="4968553"/>
          </a:xfrm>
        </p:spPr>
        <p:txBody>
          <a:bodyPr>
            <a:normAutofit fontScale="92500" lnSpcReduction="20000"/>
          </a:bodyPr>
          <a:lstStyle/>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It is the failure to distinguish between similar but different people , objects or events. </a:t>
            </a:r>
          </a:p>
          <a:p>
            <a:pPr marL="0" indent="0" algn="l" rtl="0">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hangingPunct="1">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It occurs when you focus on the classes and fail to see that each phenomenon is unique and needs to be looked at </a:t>
            </a:r>
            <a:r>
              <a:rPr lang="en-US" sz="2400" b="0" dirty="0" smtClean="0">
                <a:solidFill>
                  <a:schemeClr val="tx1"/>
                </a:solidFill>
                <a:latin typeface="Cambria" panose="02040503050406030204" pitchFamily="18" charset="0"/>
                <a:cs typeface="Times New Roman" panose="02020603050405020304" pitchFamily="18" charset="0"/>
              </a:rPr>
              <a:t>individually.</a:t>
            </a:r>
          </a:p>
          <a:p>
            <a:pPr marL="0" indent="0" algn="l" rtl="0" eaLnBrk="1" hangingPunct="1">
              <a:buNone/>
              <a:defRPr/>
            </a:pPr>
            <a:r>
              <a:rPr lang="en-US" sz="2400" b="0" dirty="0" smtClean="0">
                <a:solidFill>
                  <a:schemeClr val="tx1"/>
                </a:solidFill>
                <a:latin typeface="Cambria" panose="02040503050406030204" pitchFamily="18" charset="0"/>
                <a:cs typeface="Times New Roman" panose="02020603050405020304" pitchFamily="18" charset="0"/>
              </a:rPr>
              <a:t> </a:t>
            </a: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hangingPunct="1">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Example: group together teachers, students politicians, such terms lead you to focus on similarities, at the same time the term divert attention away from the uniqueness of each person</a:t>
            </a:r>
          </a:p>
          <a:p>
            <a:pPr marL="0" indent="0" algn="l" rtl="0" eaLnBrk="1" hangingPunct="1">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hangingPunct="1">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This kind of misevaluation is the heart of stereotyping </a:t>
            </a:r>
          </a:p>
          <a:p>
            <a:pPr marL="0" indent="0" algn="l" rtl="0" eaLnBrk="1" hangingPunct="1">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hangingPunct="1">
              <a:buFont typeface="Arial" panose="020B0604020202020204" pitchFamily="34" charset="0"/>
              <a:buChar char="•"/>
              <a:defRPr/>
            </a:pPr>
            <a:r>
              <a:rPr lang="en-US" sz="2400" b="1" u="sng" dirty="0" smtClean="0">
                <a:solidFill>
                  <a:schemeClr val="tx1"/>
                </a:solidFill>
                <a:latin typeface="Cambria" panose="02040503050406030204" pitchFamily="18" charset="0"/>
                <a:cs typeface="Times New Roman" panose="02020603050405020304" pitchFamily="18" charset="0"/>
              </a:rPr>
              <a:t>Stereotyping</a:t>
            </a:r>
            <a:r>
              <a:rPr lang="en-US" sz="2400" b="0" dirty="0" smtClean="0">
                <a:solidFill>
                  <a:schemeClr val="tx1"/>
                </a:solidFill>
                <a:latin typeface="Cambria" panose="02040503050406030204" pitchFamily="18" charset="0"/>
                <a:cs typeface="Times New Roman" panose="02020603050405020304" pitchFamily="18" charset="0"/>
              </a:rPr>
              <a:t> is: A fixed mental picture of a group that is applied to each individual in a group without regard to his or her unique qualities</a:t>
            </a:r>
          </a:p>
          <a:p>
            <a:pPr algn="l" rtl="0">
              <a:buFont typeface="Arial" panose="020B0604020202020204" pitchFamily="34" charset="0"/>
              <a:buChar char="•"/>
              <a:defRPr/>
            </a:pPr>
            <a:endParaRPr lang="en-US" sz="2400" b="1" dirty="0" smtClean="0">
              <a:latin typeface="Cambria" panose="02040503050406030204" pitchFamily="18" charset="0"/>
              <a:cs typeface="Times New Roman" panose="02020603050405020304" pitchFamily="18" charset="0"/>
            </a:endParaRPr>
          </a:p>
          <a:p>
            <a:pPr algn="l" rtl="0">
              <a:buFont typeface="Arial" panose="020B0604020202020204" pitchFamily="34" charset="0"/>
              <a:buChar char="•"/>
              <a:defRPr/>
            </a:pPr>
            <a:endParaRPr lang="en-US"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53FDD23E-EA20-49EE-8E7D-A71248A430CF}" type="slidenum">
              <a:rPr lang="ar-SA"/>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28650" y="365125"/>
            <a:ext cx="7886700" cy="687388"/>
          </a:xfrm>
        </p:spPr>
        <p:txBody>
          <a:bodyPr anchor="t"/>
          <a:lstStyle/>
          <a:p>
            <a:pPr algn="l" rtl="0"/>
            <a:r>
              <a:rPr lang="en-US" sz="3600" b="1" dirty="0" smtClean="0">
                <a:effectLst/>
                <a:latin typeface="Cambria" panose="02040503050406030204" pitchFamily="18" charset="0"/>
                <a:cs typeface="Times New Roman" pitchFamily="18" charset="0"/>
              </a:rPr>
              <a:t>Indiscrimination- </a:t>
            </a:r>
            <a:r>
              <a:rPr lang="en-US" sz="3600" b="1" i="1" dirty="0" smtClean="0">
                <a:effectLst/>
                <a:latin typeface="Cambria" panose="02040503050406030204" pitchFamily="18" charset="0"/>
                <a:cs typeface="Times New Roman" pitchFamily="18" charset="0"/>
              </a:rPr>
              <a:t>Cont</a:t>
            </a:r>
            <a:r>
              <a:rPr lang="en-US" sz="3600" b="1" dirty="0" smtClean="0">
                <a:effectLst/>
                <a:latin typeface="Cambria" panose="02040503050406030204" pitchFamily="18" charset="0"/>
                <a:cs typeface="Times New Roman" pitchFamily="18" charset="0"/>
              </a:rPr>
              <a:t>.</a:t>
            </a:r>
          </a:p>
        </p:txBody>
      </p:sp>
      <p:sp>
        <p:nvSpPr>
          <p:cNvPr id="35843" name="Content Placeholder 2"/>
          <p:cNvSpPr>
            <a:spLocks noGrp="1"/>
          </p:cNvSpPr>
          <p:nvPr>
            <p:ph idx="1"/>
          </p:nvPr>
        </p:nvSpPr>
        <p:spPr>
          <a:xfrm>
            <a:off x="539552" y="1196975"/>
            <a:ext cx="8425061" cy="5524500"/>
          </a:xfrm>
        </p:spPr>
        <p:txBody>
          <a:bodyPr>
            <a:normAutofit/>
          </a:bodyPr>
          <a:lstStyle/>
          <a:p>
            <a:pPr algn="l" rtl="0"/>
            <a:r>
              <a:rPr lang="en-US" sz="2400" b="0" dirty="0" smtClean="0">
                <a:solidFill>
                  <a:schemeClr val="tx1"/>
                </a:solidFill>
                <a:latin typeface="Cambria" panose="02040503050406030204" pitchFamily="18" charset="0"/>
                <a:cs typeface="Times New Roman" pitchFamily="18" charset="0"/>
              </a:rPr>
              <a:t>To treat indiscrimination use the antidote which is the </a:t>
            </a:r>
            <a:r>
              <a:rPr lang="en-US" sz="2400" b="0" u="sng" dirty="0" smtClean="0">
                <a:solidFill>
                  <a:schemeClr val="tx1"/>
                </a:solidFill>
                <a:latin typeface="Cambria" panose="02040503050406030204" pitchFamily="18" charset="0"/>
                <a:cs typeface="Times New Roman" pitchFamily="18" charset="0"/>
              </a:rPr>
              <a:t>index</a:t>
            </a:r>
          </a:p>
          <a:p>
            <a:pPr algn="l" rtl="0" eaLnBrk="1" hangingPunct="1">
              <a:buFontTx/>
              <a:buNone/>
            </a:pPr>
            <a:endParaRPr lang="en-US" sz="2400" b="0" dirty="0" smtClean="0">
              <a:solidFill>
                <a:schemeClr val="tx1"/>
              </a:solidFill>
              <a:latin typeface="Cambria" panose="02040503050406030204" pitchFamily="18" charset="0"/>
              <a:cs typeface="Times New Roman" pitchFamily="18" charset="0"/>
            </a:endParaRPr>
          </a:p>
          <a:p>
            <a:pPr algn="l" rtl="0"/>
            <a:r>
              <a:rPr lang="en-US" sz="2400" b="1" u="sng" dirty="0" smtClean="0">
                <a:solidFill>
                  <a:schemeClr val="tx1"/>
                </a:solidFill>
                <a:latin typeface="Cambria" panose="02040503050406030204" pitchFamily="18" charset="0"/>
                <a:cs typeface="Times New Roman" pitchFamily="18" charset="0"/>
              </a:rPr>
              <a:t>Index</a:t>
            </a:r>
            <a:r>
              <a:rPr lang="en-US" sz="2400" b="0" dirty="0" smtClean="0">
                <a:solidFill>
                  <a:schemeClr val="tx1"/>
                </a:solidFill>
                <a:latin typeface="Cambria" panose="02040503050406030204" pitchFamily="18" charset="0"/>
                <a:cs typeface="Times New Roman" pitchFamily="18" charset="0"/>
              </a:rPr>
              <a:t> : is mental subscript identifies each individuals as an individual even thought both may covered by the same label</a:t>
            </a:r>
          </a:p>
          <a:p>
            <a:pPr algn="l" rtl="0" eaLnBrk="1" hangingPunct="1">
              <a:buFontTx/>
              <a:buNone/>
            </a:pPr>
            <a:endParaRPr lang="en-US" sz="2400" b="0" dirty="0" smtClean="0">
              <a:solidFill>
                <a:schemeClr val="tx1"/>
              </a:solidFill>
              <a:latin typeface="Cambria" panose="02040503050406030204" pitchFamily="18" charset="0"/>
              <a:cs typeface="Times New Roman" pitchFamily="18" charset="0"/>
            </a:endParaRPr>
          </a:p>
          <a:p>
            <a:pPr algn="l" rtl="0"/>
            <a:r>
              <a:rPr lang="en-US" sz="2400" b="1" dirty="0" smtClean="0">
                <a:solidFill>
                  <a:schemeClr val="tx1"/>
                </a:solidFill>
                <a:latin typeface="Cambria" panose="02040503050406030204" pitchFamily="18" charset="0"/>
                <a:cs typeface="Times New Roman" pitchFamily="18" charset="0"/>
              </a:rPr>
              <a:t>Avoid </a:t>
            </a:r>
            <a:r>
              <a:rPr lang="en-US" sz="2400" b="1" dirty="0" smtClean="0">
                <a:solidFill>
                  <a:schemeClr val="tx1"/>
                </a:solidFill>
                <a:latin typeface="Cambria" panose="02040503050406030204" pitchFamily="18" charset="0"/>
                <a:cs typeface="Times New Roman" pitchFamily="18" charset="0"/>
              </a:rPr>
              <a:t>stereotypes, </a:t>
            </a:r>
            <a:r>
              <a:rPr lang="en-US" sz="2400" b="0" dirty="0" err="1" smtClean="0">
                <a:solidFill>
                  <a:schemeClr val="tx1"/>
                </a:solidFill>
                <a:latin typeface="Cambria" panose="02040503050406030204" pitchFamily="18" charset="0"/>
                <a:cs typeface="Times New Roman" pitchFamily="18" charset="0"/>
              </a:rPr>
              <a:t>e.g</a:t>
            </a:r>
            <a:r>
              <a:rPr lang="en-US" sz="2400" b="0" dirty="0" smtClean="0">
                <a:solidFill>
                  <a:schemeClr val="tx1"/>
                </a:solidFill>
                <a:latin typeface="Cambria" panose="02040503050406030204" pitchFamily="18" charset="0"/>
                <a:cs typeface="Times New Roman" pitchFamily="18" charset="0"/>
              </a:rPr>
              <a:t>: </a:t>
            </a:r>
          </a:p>
          <a:p>
            <a:pPr algn="l" rtl="0"/>
            <a:r>
              <a:rPr lang="en-US" sz="2400" b="0" dirty="0" smtClean="0">
                <a:solidFill>
                  <a:schemeClr val="tx1"/>
                </a:solidFill>
                <a:latin typeface="Cambria" panose="02040503050406030204" pitchFamily="18" charset="0"/>
                <a:cs typeface="Times New Roman" pitchFamily="18" charset="0"/>
              </a:rPr>
              <a:t>Americans </a:t>
            </a:r>
            <a:r>
              <a:rPr lang="en-US" sz="2400" b="0" dirty="0" smtClean="0">
                <a:solidFill>
                  <a:schemeClr val="tx1"/>
                </a:solidFill>
                <a:latin typeface="Cambria" panose="02040503050406030204" pitchFamily="18" charset="0"/>
                <a:cs typeface="Times New Roman" pitchFamily="18" charset="0"/>
              </a:rPr>
              <a:t>are intelligent.</a:t>
            </a:r>
          </a:p>
          <a:p>
            <a:pPr algn="l" rtl="0"/>
            <a:r>
              <a:rPr lang="en-US" sz="2400" b="0" dirty="0" smtClean="0">
                <a:solidFill>
                  <a:schemeClr val="tx1"/>
                </a:solidFill>
                <a:latin typeface="Cambria" panose="02040503050406030204" pitchFamily="18" charset="0"/>
                <a:cs typeface="Times New Roman" pitchFamily="18" charset="0"/>
              </a:rPr>
              <a:t>African American are criminals</a:t>
            </a:r>
          </a:p>
          <a:p>
            <a:pPr algn="l" rtl="0"/>
            <a:r>
              <a:rPr lang="en-US" sz="2400" b="0" dirty="0" smtClean="0">
                <a:solidFill>
                  <a:schemeClr val="tx1"/>
                </a:solidFill>
                <a:latin typeface="Cambria" panose="02040503050406030204" pitchFamily="18" charset="0"/>
                <a:cs typeface="Times New Roman" pitchFamily="18" charset="0"/>
              </a:rPr>
              <a:t>Muslims are terrorists </a:t>
            </a:r>
          </a:p>
          <a:p>
            <a:pPr algn="l" rtl="0"/>
            <a:endParaRPr lang="en-US" sz="3200" b="1" dirty="0" smtClean="0">
              <a:latin typeface="Cambria" panose="02040503050406030204"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974C1D65-7D7F-4B30-BFD4-1317291EE6D4}" type="slidenum">
              <a:rPr lang="ar-SA"/>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251520" y="115888"/>
            <a:ext cx="8713093" cy="1080864"/>
          </a:xfrm>
        </p:spPr>
        <p:txBody>
          <a:bodyPr anchor="t"/>
          <a:lstStyle/>
          <a:p>
            <a:pPr algn="l" rtl="0"/>
            <a:r>
              <a:rPr lang="en-US" sz="3200" b="1" dirty="0" smtClean="0">
                <a:effectLst/>
                <a:latin typeface="Cambria" panose="02040503050406030204" pitchFamily="18" charset="0"/>
                <a:cs typeface="Times New Roman" pitchFamily="18" charset="0"/>
              </a:rPr>
              <a:t>Messages can obscure(</a:t>
            </a:r>
            <a:r>
              <a:rPr lang="ar-JO" sz="3200" b="1" dirty="0" smtClean="0">
                <a:effectLst/>
                <a:latin typeface="Cambria" panose="02040503050406030204" pitchFamily="18" charset="0"/>
              </a:rPr>
              <a:t>يحجب</a:t>
            </a:r>
            <a:r>
              <a:rPr lang="en-US" sz="3200" b="1" dirty="0" smtClean="0">
                <a:effectLst/>
                <a:latin typeface="Cambria" panose="02040503050406030204" pitchFamily="18" charset="0"/>
                <a:cs typeface="Times New Roman" pitchFamily="18" charset="0"/>
              </a:rPr>
              <a:t> )</a:t>
            </a:r>
            <a:r>
              <a:rPr lang="ar-JO" sz="3200" b="1" dirty="0" smtClean="0">
                <a:effectLst/>
                <a:latin typeface="Cambria" panose="02040503050406030204" pitchFamily="18" charset="0"/>
              </a:rPr>
              <a:t> </a:t>
            </a:r>
            <a:r>
              <a:rPr lang="en-US" sz="3200" b="1" dirty="0" smtClean="0">
                <a:effectLst/>
                <a:latin typeface="Cambria" panose="02040503050406030204" pitchFamily="18" charset="0"/>
                <a:cs typeface="Times New Roman" pitchFamily="18" charset="0"/>
              </a:rPr>
              <a:t>distinction- Polarization</a:t>
            </a:r>
          </a:p>
        </p:txBody>
      </p:sp>
      <p:sp>
        <p:nvSpPr>
          <p:cNvPr id="3" name="Content Placeholder 2"/>
          <p:cNvSpPr>
            <a:spLocks noGrp="1"/>
          </p:cNvSpPr>
          <p:nvPr>
            <p:ph idx="1"/>
          </p:nvPr>
        </p:nvSpPr>
        <p:spPr>
          <a:xfrm>
            <a:off x="251520" y="1700808"/>
            <a:ext cx="8892480" cy="5020667"/>
          </a:xfrm>
        </p:spPr>
        <p:txBody>
          <a:bodyPr>
            <a:normAutofit fontScale="92500" lnSpcReduction="10000"/>
          </a:bodyPr>
          <a:lstStyle/>
          <a:p>
            <a:pPr marL="0" indent="0" algn="l" rtl="0">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Using Polarization in Messages can obscure distinction</a:t>
            </a:r>
          </a:p>
          <a:p>
            <a:pPr marL="0" indent="0" algn="l" rtl="0">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Polarization is:</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 </a:t>
            </a:r>
            <a:r>
              <a:rPr lang="en-US" sz="2400" b="0" dirty="0">
                <a:solidFill>
                  <a:schemeClr val="tx1"/>
                </a:solidFill>
                <a:latin typeface="Cambria" panose="02040503050406030204" pitchFamily="18" charset="0"/>
                <a:cs typeface="Times New Roman" panose="02020603050405020304" pitchFamily="18" charset="0"/>
              </a:rPr>
              <a:t>T</a:t>
            </a:r>
            <a:r>
              <a:rPr lang="en-US" sz="2400" b="0" dirty="0" smtClean="0">
                <a:solidFill>
                  <a:schemeClr val="tx1"/>
                </a:solidFill>
                <a:latin typeface="Cambria" panose="02040503050406030204" pitchFamily="18" charset="0"/>
                <a:cs typeface="Times New Roman" panose="02020603050405020304" pitchFamily="18" charset="0"/>
              </a:rPr>
              <a:t>he tendency to look at the world in terms of opposites and to describe it in extremes</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Referred to as fallacy of either black or white</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There is a tendency to view only the extremes and categorize people objects and events in terms of those polar opposites</a:t>
            </a:r>
          </a:p>
          <a:p>
            <a:pPr algn="l" rtl="0">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Example: extremes such as:</a:t>
            </a:r>
          </a:p>
          <a:p>
            <a:pPr marL="0" indent="0" algn="l" rtl="0">
              <a:buFont typeface="Arial" panose="020B0604020202020204" pitchFamily="34" charset="0"/>
              <a:buNone/>
              <a:defRPr/>
            </a:pPr>
            <a:r>
              <a:rPr lang="en-US" sz="2400" b="0" dirty="0" smtClean="0">
                <a:solidFill>
                  <a:schemeClr val="tx1"/>
                </a:solidFill>
                <a:latin typeface="Cambria" panose="02040503050406030204" pitchFamily="18" charset="0"/>
                <a:cs typeface="Times New Roman" panose="02020603050405020304" pitchFamily="18" charset="0"/>
              </a:rPr>
              <a:t>Good, Bad		Positive, Negative		Happy, Unhappy</a:t>
            </a:r>
          </a:p>
          <a:p>
            <a:pPr algn="l" rtl="0">
              <a:defRPr/>
            </a:pPr>
            <a:r>
              <a:rPr lang="en-US" sz="2400" b="0" dirty="0" smtClean="0">
                <a:solidFill>
                  <a:schemeClr val="tx1"/>
                </a:solidFill>
                <a:latin typeface="Cambria" panose="02040503050406030204" pitchFamily="18" charset="0"/>
                <a:cs typeface="Times New Roman" panose="02020603050405020304" pitchFamily="18" charset="0"/>
              </a:rPr>
              <a:t>However the middle ground terms that reflects the situation in the middle are few . This creates a problem when we use the opposites in inappropriate situations.</a:t>
            </a:r>
          </a:p>
          <a:p>
            <a:pPr algn="l" rtl="0">
              <a:defRPr/>
            </a:pPr>
            <a:r>
              <a:rPr lang="en-US" sz="2400" b="0" dirty="0" smtClean="0">
                <a:solidFill>
                  <a:schemeClr val="tx1"/>
                </a:solidFill>
                <a:latin typeface="Cambria" panose="02040503050406030204" pitchFamily="18" charset="0"/>
                <a:cs typeface="Times New Roman" panose="02020603050405020304" pitchFamily="18" charset="0"/>
              </a:rPr>
              <a:t>For example some times I am not good but I am not bad however I am in between. </a:t>
            </a:r>
          </a:p>
        </p:txBody>
      </p:sp>
      <p:sp>
        <p:nvSpPr>
          <p:cNvPr id="4" name="Slide Number Placeholder 3"/>
          <p:cNvSpPr>
            <a:spLocks noGrp="1"/>
          </p:cNvSpPr>
          <p:nvPr>
            <p:ph type="sldNum" sz="quarter" idx="12"/>
          </p:nvPr>
        </p:nvSpPr>
        <p:spPr/>
        <p:txBody>
          <a:bodyPr/>
          <a:lstStyle/>
          <a:p>
            <a:fld id="{4849FE90-E7B2-46CD-A15D-A51AA2C11C9C}" type="slidenum">
              <a:rPr lang="ar-SA"/>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552" y="1700808"/>
            <a:ext cx="8229600" cy="1447800"/>
          </a:xfrm>
        </p:spPr>
        <p:txBody>
          <a:bodyPr>
            <a:normAutofit/>
          </a:bodyPr>
          <a:lstStyle/>
          <a:p>
            <a:pPr rtl="0" eaLnBrk="1" hangingPunct="1"/>
            <a:r>
              <a:rPr lang="en-US" sz="3600" b="1" dirty="0" smtClean="0">
                <a:effectLst/>
                <a:latin typeface="Cambria" panose="02040503050406030204" pitchFamily="18" charset="0"/>
                <a:cs typeface="Times New Roman" pitchFamily="18" charset="0"/>
              </a:rPr>
              <a:t>Nonverbal Messages</a:t>
            </a:r>
          </a:p>
        </p:txBody>
      </p:sp>
      <p:sp>
        <p:nvSpPr>
          <p:cNvPr id="2052" name="Slide Number Placeholder 3"/>
          <p:cNvSpPr>
            <a:spLocks noGrp="1"/>
          </p:cNvSpPr>
          <p:nvPr>
            <p:ph type="sldNum" sz="quarter" idx="11"/>
          </p:nvPr>
        </p:nvSpPr>
        <p:spPr bwMode="auto">
          <a:xfrm>
            <a:off x="3124200" y="6356350"/>
            <a:ext cx="2895600" cy="365125"/>
          </a:xfrm>
          <a:noFill/>
          <a:ln>
            <a:miter lim="800000"/>
            <a:headEnd/>
            <a:tailEnd/>
          </a:ln>
        </p:spPr>
        <p:txBody>
          <a:bodyPr/>
          <a:lstStyle/>
          <a:p>
            <a:pPr algn="ctr"/>
            <a:fld id="{EBE3C294-E18E-4393-A258-FE91702B5CA8}" type="slidenum">
              <a:rPr lang="ar-SA">
                <a:solidFill>
                  <a:schemeClr val="tx1"/>
                </a:solidFill>
              </a:rPr>
              <a:pPr algn="ctr"/>
              <a:t>33</a:t>
            </a:fld>
            <a:endParaRPr lang="en-US">
              <a:solidFill>
                <a:schemeClr val="tx1"/>
              </a:solidFill>
            </a:endParaRPr>
          </a:p>
        </p:txBody>
      </p:sp>
    </p:spTree>
    <p:extLst>
      <p:ext uri="{BB962C8B-B14F-4D97-AF65-F5344CB8AC3E}">
        <p14:creationId xmlns:p14="http://schemas.microsoft.com/office/powerpoint/2010/main" val="21789703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251520" y="0"/>
            <a:ext cx="8568952" cy="1268760"/>
          </a:xfrm>
        </p:spPr>
        <p:txBody>
          <a:bodyPr rtlCol="0">
            <a:normAutofit/>
          </a:bodyPr>
          <a:lstStyle/>
          <a:p>
            <a:pPr algn="l" rtl="0" eaLnBrk="1" fontAlgn="auto" hangingPunct="1">
              <a:spcAft>
                <a:spcPts val="0"/>
              </a:spcAft>
              <a:defRPr/>
            </a:pPr>
            <a:r>
              <a:rPr lang="en-US" sz="3600" b="1" dirty="0" smtClean="0">
                <a:effectLst/>
                <a:latin typeface="Cambria" panose="02040503050406030204" pitchFamily="18" charset="0"/>
                <a:cs typeface="Times New Roman" pitchFamily="18" charset="0"/>
              </a:rPr>
              <a:t>Definition of nonverbal communication</a:t>
            </a:r>
          </a:p>
        </p:txBody>
      </p:sp>
      <p:sp>
        <p:nvSpPr>
          <p:cNvPr id="3075" name="Rectangle 5"/>
          <p:cNvSpPr>
            <a:spLocks noGrp="1" noChangeArrowheads="1"/>
          </p:cNvSpPr>
          <p:nvPr>
            <p:ph idx="1"/>
          </p:nvPr>
        </p:nvSpPr>
        <p:spPr>
          <a:xfrm>
            <a:off x="457200" y="2133600"/>
            <a:ext cx="8229600" cy="3962400"/>
          </a:xfrm>
        </p:spPr>
        <p:txBody>
          <a:bodyPr/>
          <a:lstStyle/>
          <a:p>
            <a:pPr algn="l" rtl="0" eaLnBrk="1" hangingPunct="1"/>
            <a:r>
              <a:rPr lang="en-US" b="0" dirty="0" smtClean="0">
                <a:solidFill>
                  <a:schemeClr val="tx1"/>
                </a:solidFill>
                <a:latin typeface="Cambria" panose="02040503050406030204" pitchFamily="18" charset="0"/>
                <a:cs typeface="Arial" charset="0"/>
              </a:rPr>
              <a:t>It define as communication without words by using several signals like posture , smile or frown </a:t>
            </a:r>
            <a:r>
              <a:rPr lang="ar-JO" b="0" dirty="0" smtClean="0">
                <a:solidFill>
                  <a:schemeClr val="tx1"/>
                </a:solidFill>
                <a:latin typeface="Cambria" panose="02040503050406030204" pitchFamily="18" charset="0"/>
              </a:rPr>
              <a:t>(عبوس)</a:t>
            </a:r>
            <a:r>
              <a:rPr lang="en-US" b="0" dirty="0" smtClean="0">
                <a:solidFill>
                  <a:schemeClr val="tx1"/>
                </a:solidFill>
                <a:latin typeface="Cambria" panose="02040503050406030204" pitchFamily="18" charset="0"/>
                <a:cs typeface="Arial" charset="0"/>
              </a:rPr>
              <a:t>,widen your eyes , touch someone, raise your vocal volume</a:t>
            </a:r>
            <a:r>
              <a:rPr lang="ar-JO" b="0" dirty="0" smtClean="0">
                <a:solidFill>
                  <a:schemeClr val="tx1"/>
                </a:solidFill>
                <a:latin typeface="Cambria" panose="02040503050406030204" pitchFamily="18" charset="0"/>
              </a:rPr>
              <a:t> </a:t>
            </a:r>
            <a:r>
              <a:rPr lang="en-US" b="0" dirty="0" smtClean="0">
                <a:solidFill>
                  <a:schemeClr val="tx1"/>
                </a:solidFill>
                <a:latin typeface="Cambria" panose="02040503050406030204" pitchFamily="18" charset="0"/>
                <a:cs typeface="Arial" charset="0"/>
              </a:rPr>
              <a:t> or even say nothing .</a:t>
            </a:r>
          </a:p>
        </p:txBody>
      </p:sp>
    </p:spTree>
    <p:extLst>
      <p:ext uri="{BB962C8B-B14F-4D97-AF65-F5344CB8AC3E}">
        <p14:creationId xmlns:p14="http://schemas.microsoft.com/office/powerpoint/2010/main" val="38185538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l" rtl="0"/>
            <a:r>
              <a:rPr lang="en-US" sz="3600" b="1" dirty="0" smtClean="0">
                <a:effectLst/>
                <a:latin typeface="Cambria" panose="02040503050406030204" pitchFamily="18" charset="0"/>
                <a:cs typeface="Times New Roman" pitchFamily="18" charset="0"/>
              </a:rPr>
              <a:t>Good Body Language is Essential for Good Communication</a:t>
            </a:r>
          </a:p>
        </p:txBody>
      </p:sp>
      <p:sp>
        <p:nvSpPr>
          <p:cNvPr id="5123" name="Content Placeholder 2"/>
          <p:cNvSpPr>
            <a:spLocks noGrp="1"/>
          </p:cNvSpPr>
          <p:nvPr>
            <p:ph idx="1"/>
          </p:nvPr>
        </p:nvSpPr>
        <p:spPr/>
        <p:txBody>
          <a:bodyPr/>
          <a:lstStyle/>
          <a:p>
            <a:endParaRPr lang="en-US" smtClean="0">
              <a:cs typeface="Arial" charset="0"/>
            </a:endParaRPr>
          </a:p>
        </p:txBody>
      </p:sp>
      <p:sp>
        <p:nvSpPr>
          <p:cNvPr id="5124" name="Slide Number Placeholder 3"/>
          <p:cNvSpPr>
            <a:spLocks noGrp="1"/>
          </p:cNvSpPr>
          <p:nvPr>
            <p:ph type="sldNum" sz="quarter" idx="12"/>
          </p:nvPr>
        </p:nvSpPr>
        <p:spPr bwMode="auto">
          <a:noFill/>
          <a:ln>
            <a:miter lim="800000"/>
            <a:headEnd/>
            <a:tailEnd/>
          </a:ln>
        </p:spPr>
        <p:txBody>
          <a:bodyPr/>
          <a:lstStyle/>
          <a:p>
            <a:fld id="{913C7348-01FF-441F-BEA2-A4215C774302}" type="slidenum">
              <a:rPr lang="ar-SA">
                <a:solidFill>
                  <a:schemeClr val="tx1"/>
                </a:solidFill>
              </a:rPr>
              <a:pPr/>
              <a:t>35</a:t>
            </a:fld>
            <a:endParaRPr lang="en-US">
              <a:solidFill>
                <a:schemeClr val="tx1"/>
              </a:solidFill>
            </a:endParaRPr>
          </a:p>
        </p:txBody>
      </p:sp>
      <p:pic>
        <p:nvPicPr>
          <p:cNvPr id="5125" name="Picture 2"/>
          <p:cNvPicPr>
            <a:picLocks noChangeAspect="1" noChangeArrowheads="1"/>
          </p:cNvPicPr>
          <p:nvPr/>
        </p:nvPicPr>
        <p:blipFill>
          <a:blip r:embed="rId3"/>
          <a:srcRect/>
          <a:stretch>
            <a:fillRect/>
          </a:stretch>
        </p:blipFill>
        <p:spPr bwMode="auto">
          <a:xfrm>
            <a:off x="0" y="1543050"/>
            <a:ext cx="9067800" cy="5314950"/>
          </a:xfrm>
          <a:prstGeom prst="rect">
            <a:avLst/>
          </a:prstGeom>
          <a:noFill/>
          <a:ln w="9525">
            <a:noFill/>
            <a:miter lim="800000"/>
            <a:headEnd/>
            <a:tailEnd/>
          </a:ln>
          <a:effectLst/>
        </p:spPr>
      </p:pic>
    </p:spTree>
    <p:extLst>
      <p:ext uri="{BB962C8B-B14F-4D97-AF65-F5344CB8AC3E}">
        <p14:creationId xmlns:p14="http://schemas.microsoft.com/office/powerpoint/2010/main" val="24834557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16632"/>
            <a:ext cx="8229600" cy="1296144"/>
          </a:xfrm>
        </p:spPr>
        <p:txBody>
          <a:bodyPr rtlCol="0">
            <a:normAutofit/>
          </a:bodyPr>
          <a:lstStyle/>
          <a:p>
            <a:pPr algn="l" rtl="0" eaLnBrk="1" fontAlgn="auto" hangingPunct="1">
              <a:lnSpc>
                <a:spcPct val="100000"/>
              </a:lnSpc>
              <a:spcAft>
                <a:spcPts val="0"/>
              </a:spcAft>
              <a:defRPr/>
            </a:pPr>
            <a:r>
              <a:rPr lang="en-US" sz="3200" b="1" i="0" dirty="0" smtClean="0">
                <a:effectLst/>
                <a:latin typeface="Cambria" panose="02040503050406030204" pitchFamily="18" charset="0"/>
              </a:rPr>
              <a:t>The Benefits of competency in non verbal communication</a:t>
            </a:r>
          </a:p>
        </p:txBody>
      </p:sp>
      <p:sp>
        <p:nvSpPr>
          <p:cNvPr id="6147" name="Rectangle 3"/>
          <p:cNvSpPr>
            <a:spLocks noGrp="1" noChangeArrowheads="1"/>
          </p:cNvSpPr>
          <p:nvPr>
            <p:ph idx="1"/>
          </p:nvPr>
        </p:nvSpPr>
        <p:spPr/>
        <p:txBody>
          <a:bodyPr/>
          <a:lstStyle/>
          <a:p>
            <a:pPr algn="l" rtl="0" eaLnBrk="1" hangingPunct="1">
              <a:buFontTx/>
              <a:buNone/>
            </a:pPr>
            <a:r>
              <a:rPr lang="en-US" b="0" dirty="0" smtClean="0">
                <a:solidFill>
                  <a:schemeClr val="tx1"/>
                </a:solidFill>
                <a:latin typeface="Cambria" panose="02040503050406030204" pitchFamily="18" charset="0"/>
                <a:cs typeface="Arial" charset="0"/>
              </a:rPr>
              <a:t>1.The greater your ability to encode and decode </a:t>
            </a:r>
            <a:r>
              <a:rPr lang="en-US" b="0" dirty="0" smtClean="0">
                <a:solidFill>
                  <a:schemeClr val="tx1"/>
                </a:solidFill>
                <a:latin typeface="Cambria" panose="02040503050406030204" pitchFamily="18" charset="0"/>
                <a:cs typeface="Arial" charset="0"/>
              </a:rPr>
              <a:t>non-verbal signals, the </a:t>
            </a:r>
            <a:r>
              <a:rPr lang="en-US" b="0" dirty="0" smtClean="0">
                <a:solidFill>
                  <a:schemeClr val="tx1"/>
                </a:solidFill>
                <a:latin typeface="Cambria" panose="02040503050406030204" pitchFamily="18" charset="0"/>
                <a:cs typeface="Arial" charset="0"/>
              </a:rPr>
              <a:t>higher your popularity and psychological </a:t>
            </a:r>
            <a:r>
              <a:rPr lang="en-US" b="0" dirty="0" smtClean="0">
                <a:solidFill>
                  <a:schemeClr val="tx1"/>
                </a:solidFill>
                <a:latin typeface="Cambria" panose="02040503050406030204" pitchFamily="18" charset="0"/>
                <a:cs typeface="Arial" charset="0"/>
              </a:rPr>
              <a:t>wellbeing </a:t>
            </a:r>
            <a:r>
              <a:rPr lang="en-US" b="0" dirty="0" smtClean="0">
                <a:solidFill>
                  <a:schemeClr val="tx1"/>
                </a:solidFill>
                <a:latin typeface="Cambria" panose="02040503050406030204" pitchFamily="18" charset="0"/>
                <a:cs typeface="Arial" charset="0"/>
              </a:rPr>
              <a:t>are likely to be.</a:t>
            </a:r>
          </a:p>
          <a:p>
            <a:pPr algn="l" rtl="0" eaLnBrk="1" hangingPunct="1">
              <a:buFontTx/>
              <a:buNone/>
            </a:pPr>
            <a:r>
              <a:rPr lang="en-US" b="0" dirty="0" smtClean="0">
                <a:solidFill>
                  <a:schemeClr val="tx1"/>
                </a:solidFill>
                <a:latin typeface="Cambria" panose="02040503050406030204" pitchFamily="18" charset="0"/>
                <a:cs typeface="Arial" charset="0"/>
              </a:rPr>
              <a:t>  </a:t>
            </a:r>
            <a:endParaRPr lang="en-US" b="0" dirty="0" smtClean="0">
              <a:solidFill>
                <a:schemeClr val="tx1"/>
              </a:solidFill>
              <a:latin typeface="Cambria" panose="02040503050406030204" pitchFamily="18" charset="0"/>
              <a:cs typeface="Arial" charset="0"/>
            </a:endParaRPr>
          </a:p>
          <a:p>
            <a:pPr algn="l" rtl="0"/>
            <a:r>
              <a:rPr lang="en-US" b="0" dirty="0" smtClean="0">
                <a:solidFill>
                  <a:schemeClr val="tx1"/>
                </a:solidFill>
                <a:latin typeface="Cambria" panose="02040503050406030204" pitchFamily="18" charset="0"/>
                <a:cs typeface="Arial" charset="0"/>
              </a:rPr>
              <a:t>Encoding </a:t>
            </a:r>
            <a:r>
              <a:rPr lang="en-US" b="0" dirty="0" smtClean="0">
                <a:solidFill>
                  <a:schemeClr val="tx1"/>
                </a:solidFill>
                <a:latin typeface="Cambria" panose="02040503050406030204" pitchFamily="18" charset="0"/>
                <a:cs typeface="Arial" charset="0"/>
              </a:rPr>
              <a:t>and decoding are highly correlated: if you are good at expressing yourself nonverbally then you are likely to be good at reading the nonverbal cues of others.</a:t>
            </a:r>
          </a:p>
        </p:txBody>
      </p:sp>
    </p:spTree>
    <p:extLst>
      <p:ext uri="{BB962C8B-B14F-4D97-AF65-F5344CB8AC3E}">
        <p14:creationId xmlns:p14="http://schemas.microsoft.com/office/powerpoint/2010/main" val="15321801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lgn="l" rtl="0" eaLnBrk="1" fontAlgn="auto" hangingPunct="1">
              <a:lnSpc>
                <a:spcPct val="100000"/>
              </a:lnSpc>
              <a:spcAft>
                <a:spcPts val="0"/>
              </a:spcAft>
              <a:defRPr/>
            </a:pPr>
            <a:r>
              <a:rPr lang="en-US" sz="3200" b="1" i="0" dirty="0" smtClean="0">
                <a:effectLst/>
                <a:latin typeface="Cambria" panose="02040503050406030204" pitchFamily="18" charset="0"/>
              </a:rPr>
              <a:t>The competency in non verbal communication has two benefits- Cont.</a:t>
            </a:r>
          </a:p>
        </p:txBody>
      </p:sp>
      <p:sp>
        <p:nvSpPr>
          <p:cNvPr id="7171" name="Content Placeholder 2"/>
          <p:cNvSpPr>
            <a:spLocks noGrp="1"/>
          </p:cNvSpPr>
          <p:nvPr>
            <p:ph idx="1"/>
          </p:nvPr>
        </p:nvSpPr>
        <p:spPr/>
        <p:txBody>
          <a:bodyPr/>
          <a:lstStyle/>
          <a:p>
            <a:pPr algn="l" rtl="0" eaLnBrk="1" hangingPunct="1">
              <a:buFontTx/>
              <a:buNone/>
            </a:pPr>
            <a:r>
              <a:rPr lang="en-US" b="0" dirty="0" smtClean="0">
                <a:solidFill>
                  <a:schemeClr val="tx1"/>
                </a:solidFill>
                <a:latin typeface="Cambria" panose="02040503050406030204" pitchFamily="18" charset="0"/>
                <a:cs typeface="Arial" charset="0"/>
              </a:rPr>
              <a:t>2. The greater your nonverbal </a:t>
            </a:r>
            <a:r>
              <a:rPr lang="en-US" b="0" dirty="0" smtClean="0">
                <a:solidFill>
                  <a:schemeClr val="tx1"/>
                </a:solidFill>
                <a:latin typeface="Cambria" panose="02040503050406030204" pitchFamily="18" charset="0"/>
                <a:cs typeface="Arial" charset="0"/>
              </a:rPr>
              <a:t>skills, </a:t>
            </a:r>
            <a:r>
              <a:rPr lang="en-US" b="0" dirty="0" smtClean="0">
                <a:solidFill>
                  <a:schemeClr val="tx1"/>
                </a:solidFill>
                <a:latin typeface="Cambria" panose="02040503050406030204" pitchFamily="18" charset="0"/>
                <a:cs typeface="Arial" charset="0"/>
              </a:rPr>
              <a:t>the more successful you are likely to be at influencing and deceiving others.</a:t>
            </a:r>
          </a:p>
          <a:p>
            <a:pPr algn="l" rtl="0" eaLnBrk="1" hangingPunct="1">
              <a:buFontTx/>
              <a:buNone/>
            </a:pPr>
            <a:r>
              <a:rPr lang="en-US" b="0" dirty="0" smtClean="0">
                <a:solidFill>
                  <a:schemeClr val="tx1"/>
                </a:solidFill>
                <a:latin typeface="Cambria" panose="02040503050406030204" pitchFamily="18" charset="0"/>
                <a:cs typeface="Arial" charset="0"/>
              </a:rPr>
              <a:t>   </a:t>
            </a:r>
            <a:endParaRPr lang="en-US" b="0" dirty="0" smtClean="0">
              <a:solidFill>
                <a:schemeClr val="tx1"/>
              </a:solidFill>
              <a:latin typeface="Cambria" panose="02040503050406030204" pitchFamily="18" charset="0"/>
              <a:cs typeface="Arial" charset="0"/>
            </a:endParaRPr>
          </a:p>
          <a:p>
            <a:pPr algn="l" rtl="0"/>
            <a:r>
              <a:rPr lang="en-US" b="0" dirty="0" smtClean="0">
                <a:solidFill>
                  <a:schemeClr val="tx1"/>
                </a:solidFill>
                <a:latin typeface="Cambria" panose="02040503050406030204" pitchFamily="18" charset="0"/>
                <a:cs typeface="Arial" charset="0"/>
              </a:rPr>
              <a:t>In </a:t>
            </a:r>
            <a:r>
              <a:rPr lang="en-US" b="0" dirty="0" smtClean="0">
                <a:solidFill>
                  <a:schemeClr val="tx1"/>
                </a:solidFill>
                <a:latin typeface="Cambria" panose="02040503050406030204" pitchFamily="18" charset="0"/>
                <a:cs typeface="Arial" charset="0"/>
              </a:rPr>
              <a:t>other words skilled nonverbal communicators are highly persuasive. This persuasive power can be used to help or support others or it can be used to deceive and fool</a:t>
            </a:r>
            <a:r>
              <a:rPr lang="en-US" dirty="0" smtClean="0">
                <a:latin typeface="Cambria" panose="02040503050406030204" pitchFamily="18" charset="0"/>
                <a:cs typeface="Arial" charset="0"/>
              </a:rPr>
              <a:t>.</a:t>
            </a:r>
          </a:p>
        </p:txBody>
      </p:sp>
    </p:spTree>
    <p:extLst>
      <p:ext uri="{BB962C8B-B14F-4D97-AF65-F5344CB8AC3E}">
        <p14:creationId xmlns:p14="http://schemas.microsoft.com/office/powerpoint/2010/main" val="957146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algn="l" rtl="0" eaLnBrk="1" hangingPunct="1"/>
            <a:r>
              <a:rPr lang="en-US" sz="3200" b="1" i="0" dirty="0" smtClean="0">
                <a:effectLst/>
                <a:latin typeface="Cambria" panose="02040503050406030204" pitchFamily="18" charset="0"/>
                <a:cs typeface="Times New Roman" pitchFamily="18" charset="0"/>
              </a:rPr>
              <a:t>The function of nonverbal messages</a:t>
            </a:r>
          </a:p>
        </p:txBody>
      </p:sp>
      <p:sp>
        <p:nvSpPr>
          <p:cNvPr id="3" name="Content Placeholder 2"/>
          <p:cNvSpPr>
            <a:spLocks noGrp="1"/>
          </p:cNvSpPr>
          <p:nvPr>
            <p:ph idx="1"/>
          </p:nvPr>
        </p:nvSpPr>
        <p:spPr>
          <a:xfrm>
            <a:off x="457200" y="2286000"/>
            <a:ext cx="8229600" cy="3810000"/>
          </a:xfrm>
        </p:spPr>
        <p:txBody>
          <a:bodyPr rtlCol="0">
            <a:normAutofit/>
          </a:bodyPr>
          <a:lstStyle/>
          <a:p>
            <a:pPr algn="l" rtl="0" eaLnBrk="1" fontAlgn="auto" hangingPunct="1">
              <a:spcAft>
                <a:spcPts val="0"/>
              </a:spcAft>
              <a:buFont typeface="Arial" panose="020B0604020202020204" pitchFamily="34" charset="0"/>
              <a:buChar char="•"/>
              <a:defRPr/>
            </a:pPr>
            <a:endParaRPr lang="en-US" dirty="0" smtClean="0">
              <a:latin typeface="Cambria" panose="02040503050406030204" pitchFamily="18" charset="0"/>
            </a:endParaRPr>
          </a:p>
          <a:p>
            <a:pPr algn="l" rtl="0" eaLnBrk="1" fontAlgn="auto" hangingPunct="1">
              <a:spcAft>
                <a:spcPts val="0"/>
              </a:spcAft>
              <a:buFont typeface="Arial" panose="020B0604020202020204" pitchFamily="34" charset="0"/>
              <a:buChar char="•"/>
              <a:defRPr/>
            </a:pPr>
            <a:r>
              <a:rPr lang="en-US" b="0" dirty="0" smtClean="0">
                <a:solidFill>
                  <a:schemeClr val="tx1"/>
                </a:solidFill>
                <a:latin typeface="Cambria" panose="02040503050406030204" pitchFamily="18" charset="0"/>
              </a:rPr>
              <a:t>To understand the functions of nonverbal messages you should look at the Integration of </a:t>
            </a:r>
            <a:r>
              <a:rPr lang="en-US" b="0" i="1" dirty="0" smtClean="0">
                <a:solidFill>
                  <a:schemeClr val="tx1"/>
                </a:solidFill>
                <a:latin typeface="Cambria" panose="02040503050406030204" pitchFamily="18" charset="0"/>
              </a:rPr>
              <a:t>nonverbal &amp; verbal messages. It can be explained as: </a:t>
            </a:r>
          </a:p>
          <a:p>
            <a:pPr marL="0" indent="0" algn="l" rtl="0" eaLnBrk="1" fontAlgn="auto" hangingPunct="1">
              <a:spcAft>
                <a:spcPts val="0"/>
              </a:spcAft>
              <a:buFont typeface="Arial" panose="020B0604020202020204" pitchFamily="34" charset="0"/>
              <a:buNone/>
              <a:defRPr/>
            </a:pPr>
            <a:endParaRPr lang="en-US" b="1" dirty="0" smtClean="0">
              <a:latin typeface="Cambria" panose="02040503050406030204" pitchFamily="18" charset="0"/>
            </a:endParaRPr>
          </a:p>
          <a:p>
            <a:pPr algn="l" rtl="0" eaLnBrk="1" fontAlgn="auto" hangingPunct="1">
              <a:spcAft>
                <a:spcPts val="0"/>
              </a:spcAft>
              <a:buFont typeface="Arial" panose="020B0604020202020204" pitchFamily="34" charset="0"/>
              <a:buChar char="•"/>
              <a:defRPr/>
            </a:pPr>
            <a:endParaRPr lang="en-US" dirty="0" smtClean="0">
              <a:latin typeface="Cambria" panose="02040503050406030204" pitchFamily="18" charset="0"/>
            </a:endParaRPr>
          </a:p>
        </p:txBody>
      </p:sp>
    </p:spTree>
    <p:extLst>
      <p:ext uri="{BB962C8B-B14F-4D97-AF65-F5344CB8AC3E}">
        <p14:creationId xmlns:p14="http://schemas.microsoft.com/office/powerpoint/2010/main" val="14191416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528" y="228600"/>
            <a:ext cx="8820472" cy="762000"/>
          </a:xfrm>
        </p:spPr>
        <p:txBody>
          <a:bodyPr anchor="t">
            <a:normAutofit fontScale="90000"/>
          </a:bodyPr>
          <a:lstStyle/>
          <a:p>
            <a:pPr algn="l" rtl="0" eaLnBrk="1" hangingPunct="1"/>
            <a:r>
              <a:rPr lang="en-US" sz="3200" b="1" i="0" dirty="0" smtClean="0">
                <a:effectLst/>
                <a:latin typeface="Cambria" panose="02040503050406030204" pitchFamily="18" charset="0"/>
                <a:cs typeface="Times New Roman" pitchFamily="18" charset="0"/>
              </a:rPr>
              <a:t>Integration of nonverbal and verbal messages</a:t>
            </a:r>
          </a:p>
        </p:txBody>
      </p:sp>
      <p:sp>
        <p:nvSpPr>
          <p:cNvPr id="5123" name="Rectangle 3"/>
          <p:cNvSpPr>
            <a:spLocks noGrp="1" noChangeArrowheads="1"/>
          </p:cNvSpPr>
          <p:nvPr>
            <p:ph idx="1"/>
          </p:nvPr>
        </p:nvSpPr>
        <p:spPr>
          <a:xfrm>
            <a:off x="539552" y="1066800"/>
            <a:ext cx="8452048" cy="5486400"/>
          </a:xfrm>
        </p:spPr>
        <p:txBody>
          <a:bodyPr rtlCol="0">
            <a:normAutofit/>
          </a:bodyPr>
          <a:lstStyle/>
          <a:p>
            <a:pPr marL="609600" indent="-609600" algn="l" rtl="0" eaLnBrk="1" fontAlgn="auto" hangingPunct="1">
              <a:spcAft>
                <a:spcPts val="0"/>
              </a:spcAft>
              <a:buFontTx/>
              <a:buNone/>
              <a:defRPr/>
            </a:pPr>
            <a:r>
              <a:rPr lang="en-US" b="0" dirty="0" smtClean="0">
                <a:solidFill>
                  <a:schemeClr val="tx1"/>
                </a:solidFill>
                <a:latin typeface="Cambria" panose="02040503050406030204" pitchFamily="18" charset="0"/>
              </a:rPr>
              <a:t>1) </a:t>
            </a:r>
            <a:r>
              <a:rPr lang="en-US" b="0" dirty="0" smtClean="0">
                <a:solidFill>
                  <a:schemeClr val="tx1"/>
                </a:solidFill>
                <a:latin typeface="Cambria" panose="02040503050406030204" pitchFamily="18" charset="0"/>
                <a:cs typeface="Times New Roman" pitchFamily="18" charset="0"/>
              </a:rPr>
              <a:t>Serves to accent or emphasize( e.g. raise your voice to underscore a particular word or phrase ,bang your fist on the desk to stress your commitment)</a:t>
            </a:r>
          </a:p>
          <a:p>
            <a:pPr marL="609600" indent="-609600" algn="l" rtl="0" eaLnBrk="1" fontAlgn="auto" hangingPunct="1">
              <a:spcAft>
                <a:spcPts val="0"/>
              </a:spcAft>
              <a:buFontTx/>
              <a:buNone/>
              <a:defRPr/>
            </a:pPr>
            <a:r>
              <a:rPr lang="en-US" b="0" dirty="0" smtClean="0">
                <a:solidFill>
                  <a:schemeClr val="tx1"/>
                </a:solidFill>
                <a:latin typeface="Cambria" panose="02040503050406030204" pitchFamily="18" charset="0"/>
                <a:cs typeface="Times New Roman" pitchFamily="18" charset="0"/>
              </a:rPr>
              <a:t>2) Complement or add hints of meaning not communicated by your verbal messages( e.g. smile while telling story to suggest that you find it funny).</a:t>
            </a:r>
          </a:p>
          <a:p>
            <a:pPr marL="609600" indent="-609600" algn="l" rtl="0" eaLnBrk="1" fontAlgn="auto" hangingPunct="1">
              <a:spcAft>
                <a:spcPts val="0"/>
              </a:spcAft>
              <a:buFontTx/>
              <a:buNone/>
              <a:defRPr/>
            </a:pPr>
            <a:r>
              <a:rPr lang="en-US" b="0" dirty="0" smtClean="0">
                <a:solidFill>
                  <a:schemeClr val="tx1"/>
                </a:solidFill>
                <a:latin typeface="Cambria" panose="02040503050406030204" pitchFamily="18" charset="0"/>
                <a:cs typeface="Times New Roman" pitchFamily="18" charset="0"/>
              </a:rPr>
              <a:t>3) Regulate: to control or indicate your desire to control (e.g. to make a hand gesture to indicate that you want to speak).</a:t>
            </a:r>
          </a:p>
          <a:p>
            <a:pPr marL="609600" indent="-609600" algn="l" rtl="0" eaLnBrk="1" fontAlgn="auto" hangingPunct="1">
              <a:spcAft>
                <a:spcPts val="0"/>
              </a:spcAft>
              <a:buFont typeface="Arial" panose="020B0604020202020204" pitchFamily="34" charset="0"/>
              <a:buChar char="•"/>
              <a:defRPr/>
            </a:pPr>
            <a:endParaRPr lang="en-US" b="1" dirty="0" smtClean="0">
              <a:latin typeface="Cambria" panose="02040503050406030204" pitchFamily="18" charset="0"/>
            </a:endParaRPr>
          </a:p>
        </p:txBody>
      </p:sp>
    </p:spTree>
    <p:extLst>
      <p:ext uri="{BB962C8B-B14F-4D97-AF65-F5344CB8AC3E}">
        <p14:creationId xmlns:p14="http://schemas.microsoft.com/office/powerpoint/2010/main" val="2621594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68313" y="188640"/>
            <a:ext cx="8229600" cy="1368152"/>
          </a:xfrm>
        </p:spPr>
        <p:txBody>
          <a:bodyPr rtlCol="0">
            <a:normAutofit fontScale="90000"/>
          </a:bodyPr>
          <a:lstStyle/>
          <a:p>
            <a:pPr algn="l" rtl="0" eaLnBrk="1" fontAlgn="auto" hangingPunct="1">
              <a:spcAft>
                <a:spcPts val="0"/>
              </a:spcAft>
              <a:defRPr/>
            </a:pPr>
            <a:r>
              <a:rPr lang="en-US" sz="4000" b="1" dirty="0">
                <a:solidFill>
                  <a:schemeClr val="tx2"/>
                </a:solidFill>
                <a:effectLst/>
                <a:latin typeface="Cambria" panose="02040503050406030204" pitchFamily="18" charset="0"/>
                <a:cs typeface="Times New Roman" panose="02020603050405020304" pitchFamily="18" charset="0"/>
              </a:rPr>
              <a:t>Messages are denotative &amp; </a:t>
            </a:r>
            <a:r>
              <a:rPr lang="en-US" sz="4000" b="1" dirty="0" smtClean="0">
                <a:solidFill>
                  <a:schemeClr val="tx2"/>
                </a:solidFill>
                <a:effectLst/>
                <a:latin typeface="Cambria" panose="02040503050406030204" pitchFamily="18" charset="0"/>
                <a:cs typeface="Times New Roman" panose="02020603050405020304" pitchFamily="18" charset="0"/>
              </a:rPr>
              <a:t>connotative</a:t>
            </a:r>
            <a:endParaRPr lang="en-US" sz="4000" b="1" dirty="0" smtClean="0">
              <a:latin typeface="Cambria" panose="02040503050406030204" pitchFamily="18" charset="0"/>
              <a:cs typeface="Times New Roman" panose="02020603050405020304" pitchFamily="18" charset="0"/>
            </a:endParaRPr>
          </a:p>
        </p:txBody>
      </p:sp>
      <p:sp>
        <p:nvSpPr>
          <p:cNvPr id="2053" name="Rectangle 5"/>
          <p:cNvSpPr>
            <a:spLocks noGrp="1" noChangeArrowheads="1"/>
          </p:cNvSpPr>
          <p:nvPr>
            <p:ph idx="1"/>
          </p:nvPr>
        </p:nvSpPr>
        <p:spPr>
          <a:xfrm>
            <a:off x="304800" y="1700808"/>
            <a:ext cx="8229600" cy="4536480"/>
          </a:xfrm>
        </p:spPr>
        <p:txBody>
          <a:bodyPr rtlCol="0">
            <a:normAutofit/>
          </a:bodyPr>
          <a:lstStyle/>
          <a:p>
            <a:pPr algn="l" rtl="0" eaLnBrk="1" fontAlgn="auto" hangingPunct="1">
              <a:lnSpc>
                <a:spcPct val="80000"/>
              </a:lnSpc>
              <a:spcAft>
                <a:spcPts val="0"/>
              </a:spcAft>
              <a:buFont typeface="Arial" panose="020B0604020202020204" pitchFamily="34" charset="0"/>
              <a:buChar char="•"/>
              <a:defRPr/>
            </a:pPr>
            <a:r>
              <a:rPr lang="en-US" sz="2400" b="1" u="sng" dirty="0" smtClean="0">
                <a:solidFill>
                  <a:schemeClr val="tx1"/>
                </a:solidFill>
                <a:latin typeface="Cambria" panose="02040503050406030204" pitchFamily="18" charset="0"/>
                <a:cs typeface="Times New Roman" panose="02020603050405020304" pitchFamily="18" charset="0"/>
              </a:rPr>
              <a:t>Denotative: </a:t>
            </a:r>
            <a:r>
              <a:rPr lang="en-US" sz="2400" dirty="0" smtClean="0">
                <a:solidFill>
                  <a:schemeClr val="tx1"/>
                </a:solidFill>
                <a:latin typeface="Cambria" panose="02040503050406030204" pitchFamily="18" charset="0"/>
                <a:cs typeface="Times New Roman" panose="02020603050405020304" pitchFamily="18" charset="0"/>
              </a:rPr>
              <a:t>( The objective definition): refers to the meaning that you would find in </a:t>
            </a:r>
            <a:r>
              <a:rPr lang="en-US" sz="2400" dirty="0" smtClean="0">
                <a:solidFill>
                  <a:schemeClr val="tx1"/>
                </a:solidFill>
                <a:latin typeface="Cambria" panose="02040503050406030204" pitchFamily="18" charset="0"/>
                <a:cs typeface="Times New Roman" panose="02020603050405020304" pitchFamily="18" charset="0"/>
              </a:rPr>
              <a:t>dictionary. </a:t>
            </a:r>
            <a:r>
              <a:rPr lang="en-US" sz="2400" dirty="0" smtClean="0">
                <a:solidFill>
                  <a:schemeClr val="tx1"/>
                </a:solidFill>
                <a:latin typeface="Cambria" panose="02040503050406030204" pitchFamily="18" charset="0"/>
                <a:cs typeface="Times New Roman" panose="02020603050405020304" pitchFamily="18" charset="0"/>
              </a:rPr>
              <a:t>It’s the meaning members of the culture assign to a word.</a:t>
            </a:r>
          </a:p>
          <a:p>
            <a:pPr marL="0" indent="0" algn="l" rtl="0" eaLnBrk="1" fontAlgn="auto" hangingPunct="1">
              <a:lnSpc>
                <a:spcPct val="80000"/>
              </a:lnSpc>
              <a:spcAft>
                <a:spcPts val="0"/>
              </a:spcAft>
              <a:buFont typeface="Arial" panose="020B0604020202020204" pitchFamily="34" charset="0"/>
              <a:buNone/>
              <a:defRPr/>
            </a:pPr>
            <a:endParaRPr lang="en-US" sz="240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lnSpc>
                <a:spcPct val="80000"/>
              </a:lnSpc>
              <a:spcAft>
                <a:spcPts val="0"/>
              </a:spcAft>
              <a:buFont typeface="Arial" panose="020B0604020202020204" pitchFamily="34" charset="0"/>
              <a:buChar char="•"/>
              <a:defRPr/>
            </a:pPr>
            <a:r>
              <a:rPr lang="en-US" sz="2400" b="1" u="sng" dirty="0" smtClean="0">
                <a:solidFill>
                  <a:schemeClr val="tx1"/>
                </a:solidFill>
                <a:latin typeface="Cambria" panose="02040503050406030204" pitchFamily="18" charset="0"/>
                <a:cs typeface="Times New Roman" panose="02020603050405020304" pitchFamily="18" charset="0"/>
              </a:rPr>
              <a:t>Connotative: </a:t>
            </a:r>
            <a:r>
              <a:rPr lang="en-US" sz="2400" dirty="0" smtClean="0">
                <a:solidFill>
                  <a:schemeClr val="tx1"/>
                </a:solidFill>
                <a:latin typeface="Cambria" panose="02040503050406030204" pitchFamily="18" charset="0"/>
                <a:cs typeface="Times New Roman" panose="02020603050405020304" pitchFamily="18" charset="0"/>
              </a:rPr>
              <a:t>( The subjective meaning): it is the emotional meaning that speakers / listeners give to a </a:t>
            </a:r>
            <a:r>
              <a:rPr lang="en-US" sz="2400" dirty="0" smtClean="0">
                <a:solidFill>
                  <a:schemeClr val="tx1"/>
                </a:solidFill>
                <a:latin typeface="Cambria" panose="02040503050406030204" pitchFamily="18" charset="0"/>
                <a:cs typeface="Times New Roman" panose="02020603050405020304" pitchFamily="18" charset="0"/>
              </a:rPr>
              <a:t>word.</a:t>
            </a:r>
            <a:endParaRPr lang="en-US" sz="240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lnSpc>
                <a:spcPct val="80000"/>
              </a:lnSpc>
              <a:spcAft>
                <a:spcPts val="0"/>
              </a:spcAft>
              <a:buFont typeface="Arial" panose="020B0604020202020204" pitchFamily="34" charset="0"/>
              <a:buChar char="•"/>
              <a:defRPr/>
            </a:pPr>
            <a:r>
              <a:rPr lang="en-US" sz="2400" dirty="0" smtClean="0">
                <a:solidFill>
                  <a:schemeClr val="tx1"/>
                </a:solidFill>
                <a:latin typeface="Cambria" panose="02040503050406030204" pitchFamily="18" charset="0"/>
                <a:cs typeface="Times New Roman" panose="02020603050405020304" pitchFamily="18" charset="0"/>
              </a:rPr>
              <a:t> E.X. The word death for a doctor means when the heart </a:t>
            </a:r>
            <a:r>
              <a:rPr lang="en-US" sz="2400" dirty="0" smtClean="0">
                <a:solidFill>
                  <a:schemeClr val="tx1"/>
                </a:solidFill>
                <a:latin typeface="Cambria" panose="02040503050406030204" pitchFamily="18" charset="0"/>
                <a:cs typeface="Times New Roman" panose="02020603050405020304" pitchFamily="18" charset="0"/>
              </a:rPr>
              <a:t>stops. </a:t>
            </a:r>
            <a:r>
              <a:rPr lang="en-US" dirty="0">
                <a:solidFill>
                  <a:schemeClr val="tx1"/>
                </a:solidFill>
                <a:latin typeface="Cambria" panose="02040503050406030204" pitchFamily="18" charset="0"/>
                <a:cs typeface="Times New Roman" panose="02020603050405020304" pitchFamily="18" charset="0"/>
              </a:rPr>
              <a:t>F</a:t>
            </a:r>
            <a:r>
              <a:rPr lang="en-US" sz="2400" dirty="0" smtClean="0">
                <a:solidFill>
                  <a:schemeClr val="tx1"/>
                </a:solidFill>
                <a:latin typeface="Cambria" panose="02040503050406030204" pitchFamily="18" charset="0"/>
                <a:cs typeface="Times New Roman" panose="02020603050405020304" pitchFamily="18" charset="0"/>
              </a:rPr>
              <a:t>or </a:t>
            </a:r>
            <a:r>
              <a:rPr lang="en-US" sz="2400" dirty="0" smtClean="0">
                <a:solidFill>
                  <a:schemeClr val="tx1"/>
                </a:solidFill>
                <a:latin typeface="Cambria" panose="02040503050406030204" pitchFamily="18" charset="0"/>
                <a:cs typeface="Times New Roman" panose="02020603050405020304" pitchFamily="18" charset="0"/>
              </a:rPr>
              <a:t>a </a:t>
            </a:r>
            <a:r>
              <a:rPr lang="en-US" sz="2400" dirty="0" smtClean="0">
                <a:solidFill>
                  <a:schemeClr val="tx1"/>
                </a:solidFill>
                <a:latin typeface="Cambria" panose="02040503050406030204" pitchFamily="18" charset="0"/>
                <a:cs typeface="Times New Roman" panose="02020603050405020304" pitchFamily="18" charset="0"/>
              </a:rPr>
              <a:t>mother, </a:t>
            </a:r>
            <a:r>
              <a:rPr lang="en-US" sz="2400" dirty="0" smtClean="0">
                <a:solidFill>
                  <a:schemeClr val="tx1"/>
                </a:solidFill>
                <a:latin typeface="Cambria" panose="02040503050406030204" pitchFamily="18" charset="0"/>
                <a:cs typeface="Times New Roman" panose="02020603050405020304" pitchFamily="18" charset="0"/>
              </a:rPr>
              <a:t>emotional feelings that </a:t>
            </a:r>
            <a:r>
              <a:rPr lang="en-US" dirty="0" smtClean="0">
                <a:solidFill>
                  <a:schemeClr val="tx1"/>
                </a:solidFill>
                <a:latin typeface="Cambria" panose="02040503050406030204" pitchFamily="18" charset="0"/>
                <a:cs typeface="Times New Roman" panose="02020603050405020304" pitchFamily="18" charset="0"/>
              </a:rPr>
              <a:t>she </a:t>
            </a:r>
            <a:r>
              <a:rPr lang="en-US" sz="2400" dirty="0" smtClean="0">
                <a:solidFill>
                  <a:schemeClr val="tx1"/>
                </a:solidFill>
                <a:latin typeface="Cambria" panose="02040503050406030204" pitchFamily="18" charset="0"/>
                <a:cs typeface="Times New Roman" panose="02020603050405020304" pitchFamily="18" charset="0"/>
              </a:rPr>
              <a:t>recalls of her son’s </a:t>
            </a:r>
            <a:r>
              <a:rPr lang="en-US" sz="2400" dirty="0" smtClean="0">
                <a:solidFill>
                  <a:schemeClr val="tx1"/>
                </a:solidFill>
                <a:latin typeface="Cambria" panose="02040503050406030204" pitchFamily="18" charset="0"/>
                <a:cs typeface="Times New Roman" panose="02020603050405020304" pitchFamily="18" charset="0"/>
              </a:rPr>
              <a:t>youth, illness and so on. </a:t>
            </a:r>
          </a:p>
          <a:p>
            <a:pPr algn="l" rtl="0" eaLnBrk="1" fontAlgn="auto" hangingPunct="1">
              <a:spcAft>
                <a:spcPts val="0"/>
              </a:spcAft>
              <a:buFont typeface="Arial" panose="020B0604020202020204" pitchFamily="34" charset="0"/>
              <a:buChar char="•"/>
              <a:defRPr/>
            </a:pPr>
            <a:endParaRPr lang="en-US" sz="3200" dirty="0" smtClean="0">
              <a:latin typeface="Cambria" panose="02040503050406030204" pitchFamily="18" charset="0"/>
              <a:cs typeface="Times New Roman" panose="02020603050405020304" pitchFamily="18" charset="0"/>
            </a:endParaRPr>
          </a:p>
          <a:p>
            <a:pPr marL="0" indent="0" algn="l" rtl="0" eaLnBrk="1" fontAlgn="auto" hangingPunct="1">
              <a:lnSpc>
                <a:spcPct val="80000"/>
              </a:lnSpc>
              <a:spcAft>
                <a:spcPts val="0"/>
              </a:spcAft>
              <a:buFontTx/>
              <a:buNone/>
              <a:defRPr/>
            </a:pPr>
            <a:endParaRPr lang="en-US" sz="3200" b="1" dirty="0" smtClean="0">
              <a:latin typeface="Cambria" panose="02040503050406030204" pitchFamily="18" charset="0"/>
              <a:cs typeface="Times New Roman" panose="02020603050405020304" pitchFamily="18" charset="0"/>
            </a:endParaRPr>
          </a:p>
          <a:p>
            <a:pPr algn="l" rtl="0" eaLnBrk="1" fontAlgn="auto" hangingPunct="1">
              <a:lnSpc>
                <a:spcPct val="80000"/>
              </a:lnSpc>
              <a:spcAft>
                <a:spcPts val="0"/>
              </a:spcAft>
              <a:buFont typeface="Arial" panose="020B0604020202020204" pitchFamily="34" charset="0"/>
              <a:buChar char="•"/>
              <a:defRPr/>
            </a:pPr>
            <a:endParaRPr lang="en-US" sz="3200" dirty="0" smtClean="0">
              <a:latin typeface="Cambria" panose="02040503050406030204" pitchFamily="18" charset="0"/>
              <a:cs typeface="Times New Roman" panose="02020603050405020304" pitchFamily="18" charset="0"/>
            </a:endParaRPr>
          </a:p>
        </p:txBody>
      </p:sp>
      <p:sp>
        <p:nvSpPr>
          <p:cNvPr id="5124" name="Slide Number Placeholder 1"/>
          <p:cNvSpPr>
            <a:spLocks noGrp="1"/>
          </p:cNvSpPr>
          <p:nvPr>
            <p:ph type="sldNum" sz="quarter" idx="12"/>
          </p:nvPr>
        </p:nvSpPr>
        <p:spPr bwMode="auto">
          <a:noFill/>
          <a:ln>
            <a:miter lim="800000"/>
            <a:headEnd/>
            <a:tailEnd/>
          </a:ln>
        </p:spPr>
        <p:txBody>
          <a:bodyPr/>
          <a:lstStyle/>
          <a:p>
            <a:fld id="{A04562B4-3341-441D-A618-A327177DDBC6}" type="slidenum">
              <a:rPr lang="ar-SA">
                <a:solidFill>
                  <a:schemeClr val="tx1"/>
                </a:solidFill>
              </a:rPr>
              <a:pPr/>
              <a:t>4</a:t>
            </a:fld>
            <a:endParaRPr lang="en-US">
              <a:solidFill>
                <a:schemeClr val="tx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23528" y="274638"/>
            <a:ext cx="8744272" cy="1143000"/>
          </a:xfrm>
        </p:spPr>
        <p:txBody>
          <a:bodyPr/>
          <a:lstStyle/>
          <a:p>
            <a:pPr algn="l" rtl="0" eaLnBrk="1" hangingPunct="1">
              <a:lnSpc>
                <a:spcPct val="100000"/>
              </a:lnSpc>
            </a:pPr>
            <a:r>
              <a:rPr lang="en-US" sz="3200" b="1" i="0" dirty="0" smtClean="0">
                <a:effectLst/>
                <a:latin typeface="Cambria" panose="02040503050406030204" pitchFamily="18" charset="0"/>
                <a:cs typeface="Times New Roman" pitchFamily="18" charset="0"/>
              </a:rPr>
              <a:t>Integration of nonverbal and verbal messages- Cont.</a:t>
            </a:r>
          </a:p>
        </p:txBody>
      </p:sp>
      <p:sp>
        <p:nvSpPr>
          <p:cNvPr id="10243" name="Content Placeholder 2"/>
          <p:cNvSpPr>
            <a:spLocks noGrp="1"/>
          </p:cNvSpPr>
          <p:nvPr>
            <p:ph idx="1"/>
          </p:nvPr>
        </p:nvSpPr>
        <p:spPr>
          <a:xfrm>
            <a:off x="323528" y="1600200"/>
            <a:ext cx="8496944" cy="4525963"/>
          </a:xfrm>
        </p:spPr>
        <p:txBody>
          <a:bodyPr/>
          <a:lstStyle/>
          <a:p>
            <a:pPr algn="l" rtl="0" eaLnBrk="1" hangingPunct="1">
              <a:buFont typeface="Arial" charset="0"/>
              <a:buNone/>
            </a:pPr>
            <a:r>
              <a:rPr lang="en-US" sz="2400" b="0" dirty="0" smtClean="0">
                <a:solidFill>
                  <a:schemeClr val="tx1"/>
                </a:solidFill>
                <a:latin typeface="Cambria" panose="02040503050406030204" pitchFamily="18" charset="0"/>
                <a:cs typeface="Arial" charset="0"/>
              </a:rPr>
              <a:t>4) repeat: restate the verbal messages nonverbal ( e.g. raised your eye brows , is that right?).</a:t>
            </a:r>
          </a:p>
          <a:p>
            <a:pPr algn="l" rtl="0" eaLnBrk="1" hangingPunct="1">
              <a:buFontTx/>
              <a:buNone/>
            </a:pPr>
            <a:r>
              <a:rPr lang="en-US" sz="2400" b="0" dirty="0" smtClean="0">
                <a:solidFill>
                  <a:schemeClr val="tx1"/>
                </a:solidFill>
                <a:latin typeface="Cambria" panose="02040503050406030204" pitchFamily="18" charset="0"/>
                <a:cs typeface="Arial" charset="0"/>
              </a:rPr>
              <a:t>5) substitute: replace the verbal messages with nonverbal( e.g. you can signal “OK” with a hand, shake your head to indicate no ).</a:t>
            </a:r>
          </a:p>
          <a:p>
            <a:pPr algn="l" rtl="0" eaLnBrk="1" hangingPunct="1">
              <a:buFontTx/>
              <a:buNone/>
            </a:pPr>
            <a:r>
              <a:rPr lang="en-US" sz="2400" b="0" dirty="0" smtClean="0">
                <a:solidFill>
                  <a:schemeClr val="tx1"/>
                </a:solidFill>
                <a:latin typeface="Cambria" panose="02040503050406030204" pitchFamily="18" charset="0"/>
                <a:cs typeface="Arial" charset="0"/>
              </a:rPr>
              <a:t>6) contradict verbal messages with nonverbal </a:t>
            </a:r>
            <a:r>
              <a:rPr lang="en-US" sz="2400" b="0" dirty="0" smtClean="0">
                <a:solidFill>
                  <a:schemeClr val="tx1"/>
                </a:solidFill>
                <a:latin typeface="Cambria" panose="02040503050406030204" pitchFamily="18" charset="0"/>
                <a:cs typeface="Arial" charset="0"/>
              </a:rPr>
              <a:t>movement ( </a:t>
            </a:r>
            <a:r>
              <a:rPr lang="en-US" sz="2400" b="0" dirty="0" smtClean="0">
                <a:solidFill>
                  <a:schemeClr val="tx1"/>
                </a:solidFill>
                <a:latin typeface="Cambria" panose="02040503050406030204" pitchFamily="18" charset="0"/>
                <a:cs typeface="Arial" charset="0"/>
              </a:rPr>
              <a:t>e.g. crossing your fingers” when you are lying).</a:t>
            </a:r>
          </a:p>
          <a:p>
            <a:pPr algn="l" rtl="0" eaLnBrk="1" hangingPunct="1"/>
            <a:endParaRPr lang="en-US" dirty="0" smtClean="0">
              <a:latin typeface="Cambria" panose="02040503050406030204" pitchFamily="18" charset="0"/>
              <a:cs typeface="Arial" charset="0"/>
            </a:endParaRPr>
          </a:p>
        </p:txBody>
      </p:sp>
    </p:spTree>
    <p:extLst>
      <p:ext uri="{BB962C8B-B14F-4D97-AF65-F5344CB8AC3E}">
        <p14:creationId xmlns:p14="http://schemas.microsoft.com/office/powerpoint/2010/main" val="13689528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6124"/>
            <a:ext cx="8229600" cy="1286652"/>
          </a:xfrm>
        </p:spPr>
        <p:txBody>
          <a:bodyPr>
            <a:noAutofit/>
          </a:bodyPr>
          <a:lstStyle/>
          <a:p>
            <a:pPr algn="l" rtl="0" eaLnBrk="1" hangingPunct="1">
              <a:lnSpc>
                <a:spcPct val="100000"/>
              </a:lnSpc>
            </a:pPr>
            <a:r>
              <a:rPr lang="en-US" sz="3600" b="1" dirty="0" smtClean="0">
                <a:effectLst/>
                <a:latin typeface="Cambria" panose="02040503050406030204" pitchFamily="18" charset="0"/>
                <a:cs typeface="Times New Roman" pitchFamily="18" charset="0"/>
              </a:rPr>
              <a:t>Nonverbal </a:t>
            </a:r>
            <a:r>
              <a:rPr lang="en-US" sz="3600" b="1" dirty="0" smtClean="0">
                <a:effectLst/>
                <a:latin typeface="Cambria" panose="02040503050406030204" pitchFamily="18" charset="0"/>
                <a:cs typeface="Times New Roman" pitchFamily="18" charset="0"/>
              </a:rPr>
              <a:t>communication Functions</a:t>
            </a:r>
          </a:p>
        </p:txBody>
      </p:sp>
      <p:sp>
        <p:nvSpPr>
          <p:cNvPr id="3" name="Content Placeholder 2"/>
          <p:cNvSpPr>
            <a:spLocks noGrp="1"/>
          </p:cNvSpPr>
          <p:nvPr>
            <p:ph idx="1"/>
          </p:nvPr>
        </p:nvSpPr>
        <p:spPr>
          <a:xfrm>
            <a:off x="457200" y="1700808"/>
            <a:ext cx="8534400" cy="4395192"/>
          </a:xfrm>
        </p:spPr>
        <p:txBody>
          <a:bodyPr rtlCol="0">
            <a:normAutofit/>
          </a:bodyPr>
          <a:lstStyle/>
          <a:p>
            <a:pPr algn="l" rtl="0" eaLnBrk="1" fontAlgn="auto" hangingPunct="1">
              <a:spcAft>
                <a:spcPts val="0"/>
              </a:spcAft>
              <a:buFontTx/>
              <a:buNone/>
              <a:defRPr/>
            </a:pPr>
            <a:r>
              <a:rPr lang="en-US" sz="2400" b="0" dirty="0" smtClean="0">
                <a:solidFill>
                  <a:schemeClr val="tx1"/>
                </a:solidFill>
                <a:latin typeface="Cambria" panose="02040503050406030204" pitchFamily="18" charset="0"/>
              </a:rPr>
              <a:t>1.Forming and managing impression about  person body, skin color, dress eye contact… </a:t>
            </a:r>
            <a:r>
              <a:rPr lang="en-US" sz="2400" b="0" dirty="0" smtClean="0">
                <a:solidFill>
                  <a:schemeClr val="tx1"/>
                </a:solidFill>
                <a:latin typeface="Cambria" panose="02040503050406030204" pitchFamily="18" charset="0"/>
              </a:rPr>
              <a:t>.Also it </a:t>
            </a:r>
            <a:r>
              <a:rPr lang="en-US" sz="2400" b="0" dirty="0" smtClean="0">
                <a:solidFill>
                  <a:schemeClr val="tx1"/>
                </a:solidFill>
                <a:latin typeface="Cambria" panose="02040503050406030204" pitchFamily="18" charset="0"/>
              </a:rPr>
              <a:t>reflect credibility of person likeability ,attractiveness and dominance or power . </a:t>
            </a:r>
          </a:p>
          <a:p>
            <a:pPr algn="l" rtl="0" eaLnBrk="1" fontAlgn="auto" hangingPunct="1">
              <a:spcAft>
                <a:spcPts val="0"/>
              </a:spcAft>
              <a:buFontTx/>
              <a:buNone/>
              <a:defRPr/>
            </a:pPr>
            <a:r>
              <a:rPr lang="en-US" sz="2400" b="0" dirty="0" smtClean="0">
                <a:solidFill>
                  <a:schemeClr val="tx1"/>
                </a:solidFill>
                <a:latin typeface="Cambria" panose="02040503050406030204" pitchFamily="18" charset="0"/>
              </a:rPr>
              <a:t>2.Forming and defining relationship ( you communicate nature of relationship) as holding hands or dressing alike .</a:t>
            </a:r>
          </a:p>
          <a:p>
            <a:pPr algn="l" rtl="0" eaLnBrk="1" fontAlgn="auto" hangingPunct="1">
              <a:spcAft>
                <a:spcPts val="0"/>
              </a:spcAft>
              <a:buFontTx/>
              <a:buNone/>
              <a:defRPr/>
            </a:pPr>
            <a:r>
              <a:rPr lang="en-US" sz="2400" b="0" dirty="0" smtClean="0">
                <a:solidFill>
                  <a:schemeClr val="tx1"/>
                </a:solidFill>
                <a:latin typeface="Cambria" panose="02040503050406030204" pitchFamily="18" charset="0"/>
              </a:rPr>
              <a:t>3.Structuring conversation and social interaction by nodding head toward another person giving the signal that you give this person the turn to speak.</a:t>
            </a:r>
          </a:p>
          <a:p>
            <a:pPr algn="l" rtl="0" eaLnBrk="1" fontAlgn="auto" hangingPunct="1">
              <a:spcAft>
                <a:spcPts val="0"/>
              </a:spcAft>
              <a:buFont typeface="Arial" panose="020B0604020202020204" pitchFamily="34" charset="0"/>
              <a:buChar char="•"/>
              <a:defRPr/>
            </a:pPr>
            <a:endParaRPr lang="en-US" dirty="0" smtClean="0">
              <a:latin typeface="Cambria" panose="02040503050406030204" pitchFamily="18" charset="0"/>
            </a:endParaRPr>
          </a:p>
        </p:txBody>
      </p:sp>
    </p:spTree>
    <p:extLst>
      <p:ext uri="{BB962C8B-B14F-4D97-AF65-F5344CB8AC3E}">
        <p14:creationId xmlns:p14="http://schemas.microsoft.com/office/powerpoint/2010/main" val="8393068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44562"/>
          </a:xfrm>
        </p:spPr>
        <p:txBody>
          <a:bodyPr/>
          <a:lstStyle/>
          <a:p>
            <a:pPr algn="l" rtl="0"/>
            <a:r>
              <a:rPr lang="en-US" sz="3600" b="1" dirty="0" smtClean="0">
                <a:effectLst/>
                <a:latin typeface="Cambria" panose="02040503050406030204" pitchFamily="18" charset="0"/>
              </a:rPr>
              <a:t>Functions Cont….</a:t>
            </a:r>
            <a:endParaRPr lang="en-US" sz="3600" b="1" dirty="0">
              <a:effectLst/>
              <a:latin typeface="Cambria" panose="02040503050406030204" pitchFamily="18" charset="0"/>
            </a:endParaRPr>
          </a:p>
        </p:txBody>
      </p:sp>
      <p:sp>
        <p:nvSpPr>
          <p:cNvPr id="12290" name="Rectangle 3"/>
          <p:cNvSpPr>
            <a:spLocks noGrp="1" noChangeArrowheads="1"/>
          </p:cNvSpPr>
          <p:nvPr>
            <p:ph idx="1"/>
          </p:nvPr>
        </p:nvSpPr>
        <p:spPr/>
        <p:txBody>
          <a:bodyPr/>
          <a:lstStyle/>
          <a:p>
            <a:pPr algn="l" rtl="0" eaLnBrk="1" hangingPunct="1">
              <a:lnSpc>
                <a:spcPct val="90000"/>
              </a:lnSpc>
              <a:buFontTx/>
              <a:buNone/>
            </a:pPr>
            <a:r>
              <a:rPr lang="en-US" sz="2400" b="0" dirty="0" smtClean="0">
                <a:solidFill>
                  <a:schemeClr val="tx1"/>
                </a:solidFill>
                <a:latin typeface="Cambria" panose="02040503050406030204" pitchFamily="18" charset="0"/>
                <a:cs typeface="Times New Roman" pitchFamily="18" charset="0"/>
              </a:rPr>
              <a:t>4.Influence and deception (gestures that explain what you are saying). Deception the ability to deceive ,to lie or to mislead another person to thinking something is true when its false.</a:t>
            </a:r>
          </a:p>
          <a:p>
            <a:pPr algn="l" rtl="0" eaLnBrk="1" hangingPunct="1">
              <a:lnSpc>
                <a:spcPct val="90000"/>
              </a:lnSpc>
              <a:buFontTx/>
              <a:buNone/>
            </a:pPr>
            <a:r>
              <a:rPr lang="en-US" sz="2400" b="0" dirty="0" smtClean="0">
                <a:solidFill>
                  <a:schemeClr val="tx1"/>
                </a:solidFill>
                <a:latin typeface="Cambria" panose="02040503050406030204" pitchFamily="18" charset="0"/>
                <a:cs typeface="Times New Roman" pitchFamily="18" charset="0"/>
              </a:rPr>
              <a:t>5.Emotional expression( nonverbal expressions about emotion e.g. happiness, sadness.).Use the non-verbal communication with unpleasant messages.</a:t>
            </a:r>
          </a:p>
          <a:p>
            <a:pPr algn="l" rtl="0" eaLnBrk="1" hangingPunct="1">
              <a:lnSpc>
                <a:spcPct val="90000"/>
              </a:lnSpc>
              <a:buFontTx/>
              <a:buNone/>
            </a:pPr>
            <a:endParaRPr lang="en-US" sz="3600" dirty="0" smtClean="0">
              <a:latin typeface="Cambria" panose="02040503050406030204" pitchFamily="18" charset="0"/>
              <a:cs typeface="Arial" charset="0"/>
            </a:endParaRPr>
          </a:p>
        </p:txBody>
      </p:sp>
    </p:spTree>
    <p:extLst>
      <p:ext uri="{BB962C8B-B14F-4D97-AF65-F5344CB8AC3E}">
        <p14:creationId xmlns:p14="http://schemas.microsoft.com/office/powerpoint/2010/main" val="19279232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rtlCol="0" anchor="t">
            <a:normAutofit fontScale="90000"/>
          </a:bodyPr>
          <a:lstStyle/>
          <a:p>
            <a:pPr algn="l" rtl="0" eaLnBrk="1" fontAlgn="auto" hangingPunct="1">
              <a:spcAft>
                <a:spcPts val="0"/>
              </a:spcAft>
              <a:defRPr/>
            </a:pPr>
            <a:r>
              <a:rPr lang="en-US" sz="3600" b="1" dirty="0" smtClean="0">
                <a:effectLst/>
                <a:latin typeface="Cambria" panose="02040503050406030204" pitchFamily="18" charset="0"/>
              </a:rPr>
              <a:t>The channels of nonverbal messages.</a:t>
            </a:r>
          </a:p>
        </p:txBody>
      </p:sp>
      <p:sp>
        <p:nvSpPr>
          <p:cNvPr id="3" name="Content Placeholder 2"/>
          <p:cNvSpPr>
            <a:spLocks noGrp="1"/>
          </p:cNvSpPr>
          <p:nvPr>
            <p:ph idx="1"/>
          </p:nvPr>
        </p:nvSpPr>
        <p:spPr>
          <a:xfrm>
            <a:off x="152400" y="1340768"/>
            <a:ext cx="8915400" cy="4785395"/>
          </a:xfrm>
        </p:spPr>
        <p:txBody>
          <a:bodyPr rtlCol="0">
            <a:normAutofit/>
          </a:bodyPr>
          <a:lstStyle/>
          <a:p>
            <a:pPr marL="0" indent="0" algn="l" rtl="0" eaLnBrk="1" fontAlgn="auto" hangingPunct="1">
              <a:spcAft>
                <a:spcPts val="0"/>
              </a:spcAft>
              <a:buFont typeface="Arial" panose="020B0604020202020204" pitchFamily="34" charset="0"/>
              <a:buNone/>
              <a:defRPr/>
            </a:pPr>
            <a:r>
              <a:rPr lang="en-US" sz="2400" b="0" dirty="0" smtClean="0">
                <a:solidFill>
                  <a:schemeClr val="tx1"/>
                </a:solidFill>
                <a:latin typeface="Cambria" panose="02040503050406030204" pitchFamily="18" charset="0"/>
              </a:rPr>
              <a:t>1)Body messages.</a:t>
            </a:r>
          </a:p>
          <a:p>
            <a:pPr marL="0" indent="0" algn="l" rtl="0" eaLnBrk="1" fontAlgn="auto" hangingPunct="1">
              <a:spcAft>
                <a:spcPts val="0"/>
              </a:spcAft>
              <a:buFont typeface="Arial" panose="020B0604020202020204" pitchFamily="34" charset="0"/>
              <a:buNone/>
              <a:defRPr/>
            </a:pPr>
            <a:r>
              <a:rPr lang="en-US" sz="2400" b="0" dirty="0" smtClean="0">
                <a:solidFill>
                  <a:schemeClr val="tx1"/>
                </a:solidFill>
                <a:latin typeface="Cambria" panose="02040503050406030204" pitchFamily="18" charset="0"/>
              </a:rPr>
              <a:t>2)Face messages.</a:t>
            </a:r>
          </a:p>
          <a:p>
            <a:pPr marL="0" indent="0" algn="l" rtl="0" eaLnBrk="1" fontAlgn="auto" hangingPunct="1">
              <a:spcAft>
                <a:spcPts val="0"/>
              </a:spcAft>
              <a:buFont typeface="Arial" panose="020B0604020202020204" pitchFamily="34" charset="0"/>
              <a:buNone/>
              <a:defRPr/>
            </a:pPr>
            <a:r>
              <a:rPr lang="en-US" sz="2400" b="0" dirty="0" smtClean="0">
                <a:solidFill>
                  <a:schemeClr val="tx1"/>
                </a:solidFill>
                <a:latin typeface="Cambria" panose="02040503050406030204" pitchFamily="18" charset="0"/>
              </a:rPr>
              <a:t>3) Eye messages .</a:t>
            </a:r>
          </a:p>
          <a:p>
            <a:pPr marL="0" indent="0" algn="l" rtl="0" eaLnBrk="1" fontAlgn="auto" hangingPunct="1">
              <a:spcAft>
                <a:spcPts val="0"/>
              </a:spcAft>
              <a:buFont typeface="Arial" panose="020B0604020202020204" pitchFamily="34" charset="0"/>
              <a:buNone/>
              <a:defRPr/>
            </a:pPr>
            <a:r>
              <a:rPr lang="en-US" sz="2400" b="0" dirty="0" smtClean="0">
                <a:solidFill>
                  <a:schemeClr val="tx1"/>
                </a:solidFill>
                <a:latin typeface="Cambria" panose="02040503050406030204" pitchFamily="18" charset="0"/>
              </a:rPr>
              <a:t>4) Spatial messages</a:t>
            </a:r>
          </a:p>
          <a:p>
            <a:pPr marL="0" indent="0" algn="l" rtl="0" eaLnBrk="1" fontAlgn="auto" hangingPunct="1">
              <a:spcAft>
                <a:spcPts val="0"/>
              </a:spcAft>
              <a:buFont typeface="Arial" panose="020B0604020202020204" pitchFamily="34" charset="0"/>
              <a:buNone/>
              <a:defRPr/>
            </a:pPr>
            <a:r>
              <a:rPr lang="en-US" sz="2400" b="0" dirty="0" smtClean="0">
                <a:solidFill>
                  <a:schemeClr val="tx1"/>
                </a:solidFill>
                <a:latin typeface="Cambria" panose="02040503050406030204" pitchFamily="18" charset="0"/>
              </a:rPr>
              <a:t>5) Artifactual messages</a:t>
            </a:r>
          </a:p>
          <a:p>
            <a:pPr marL="0" indent="0" algn="l" rtl="0" eaLnBrk="1" fontAlgn="auto" hangingPunct="1">
              <a:spcAft>
                <a:spcPts val="0"/>
              </a:spcAft>
              <a:buFont typeface="Arial" panose="020B0604020202020204" pitchFamily="34" charset="0"/>
              <a:buNone/>
              <a:defRPr/>
            </a:pPr>
            <a:r>
              <a:rPr lang="en-US" sz="2400" b="0" dirty="0" smtClean="0">
                <a:solidFill>
                  <a:schemeClr val="tx1"/>
                </a:solidFill>
                <a:latin typeface="Cambria" panose="02040503050406030204" pitchFamily="18" charset="0"/>
              </a:rPr>
              <a:t>6) Touch messages</a:t>
            </a:r>
          </a:p>
          <a:p>
            <a:pPr marL="0" indent="0" algn="l" rtl="0" eaLnBrk="1" fontAlgn="auto" hangingPunct="1">
              <a:spcAft>
                <a:spcPts val="0"/>
              </a:spcAft>
              <a:buFont typeface="Arial" panose="020B0604020202020204" pitchFamily="34" charset="0"/>
              <a:buNone/>
              <a:defRPr/>
            </a:pPr>
            <a:r>
              <a:rPr lang="en-US" sz="2400" b="0" dirty="0" smtClean="0">
                <a:solidFill>
                  <a:schemeClr val="tx1"/>
                </a:solidFill>
                <a:latin typeface="Cambria" panose="02040503050406030204" pitchFamily="18" charset="0"/>
              </a:rPr>
              <a:t>7) Silence messages</a:t>
            </a:r>
          </a:p>
          <a:p>
            <a:pPr marL="0" indent="0" algn="l" rtl="0" eaLnBrk="1" fontAlgn="auto" hangingPunct="1">
              <a:spcAft>
                <a:spcPts val="0"/>
              </a:spcAft>
              <a:buFont typeface="Arial" panose="020B0604020202020204" pitchFamily="34" charset="0"/>
              <a:buNone/>
              <a:defRPr/>
            </a:pPr>
            <a:r>
              <a:rPr lang="en-US" sz="2400" b="0" dirty="0" smtClean="0">
                <a:solidFill>
                  <a:schemeClr val="tx1"/>
                </a:solidFill>
                <a:latin typeface="Cambria" panose="02040503050406030204" pitchFamily="18" charset="0"/>
              </a:rPr>
              <a:t>8) Time messages</a:t>
            </a:r>
          </a:p>
          <a:p>
            <a:pPr marL="0" indent="0" algn="l" rtl="0" eaLnBrk="1" fontAlgn="auto" hangingPunct="1">
              <a:spcAft>
                <a:spcPts val="0"/>
              </a:spcAft>
              <a:buFont typeface="Arial" panose="020B0604020202020204" pitchFamily="34" charset="0"/>
              <a:buNone/>
              <a:defRPr/>
            </a:pPr>
            <a:r>
              <a:rPr lang="en-US" sz="2400" b="0" dirty="0" smtClean="0">
                <a:solidFill>
                  <a:schemeClr val="tx1"/>
                </a:solidFill>
                <a:latin typeface="Cambria" panose="02040503050406030204" pitchFamily="18" charset="0"/>
              </a:rPr>
              <a:t>9) Smell messages</a:t>
            </a:r>
          </a:p>
          <a:p>
            <a:pPr marL="0" indent="0" algn="l" rtl="0" eaLnBrk="1" fontAlgn="auto" hangingPunct="1">
              <a:spcAft>
                <a:spcPts val="0"/>
              </a:spcAft>
              <a:buFont typeface="Arial" panose="020B0604020202020204" pitchFamily="34" charset="0"/>
              <a:buNone/>
              <a:defRPr/>
            </a:pPr>
            <a:endParaRPr lang="en-US" dirty="0" smtClean="0">
              <a:latin typeface="Cambria" panose="02040503050406030204" pitchFamily="18" charset="0"/>
            </a:endParaRPr>
          </a:p>
        </p:txBody>
      </p:sp>
    </p:spTree>
    <p:extLst>
      <p:ext uri="{BB962C8B-B14F-4D97-AF65-F5344CB8AC3E}">
        <p14:creationId xmlns:p14="http://schemas.microsoft.com/office/powerpoint/2010/main" val="21613925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52400"/>
            <a:ext cx="8229600" cy="609600"/>
          </a:xfrm>
        </p:spPr>
        <p:txBody>
          <a:bodyPr rtlCol="0" anchor="t">
            <a:normAutofit fontScale="90000"/>
          </a:bodyPr>
          <a:lstStyle/>
          <a:p>
            <a:pPr algn="l" rtl="0" eaLnBrk="1" fontAlgn="auto" hangingPunct="1">
              <a:spcAft>
                <a:spcPts val="0"/>
              </a:spcAft>
              <a:defRPr/>
            </a:pPr>
            <a:r>
              <a:rPr lang="en-US" sz="4000" b="1" dirty="0" smtClean="0">
                <a:effectLst/>
                <a:latin typeface="Cambria" panose="02040503050406030204" pitchFamily="18" charset="0"/>
              </a:rPr>
              <a:t>Body messages- Body movements</a:t>
            </a:r>
            <a:r>
              <a:rPr lang="en-US" sz="4000" b="1" dirty="0">
                <a:latin typeface="Cambria" panose="02040503050406030204" pitchFamily="18" charset="0"/>
              </a:rPr>
              <a:t/>
            </a:r>
            <a:br>
              <a:rPr lang="en-US" sz="4000" b="1" dirty="0">
                <a:latin typeface="Cambria" panose="02040503050406030204" pitchFamily="18" charset="0"/>
              </a:rPr>
            </a:br>
            <a:endParaRPr lang="en-US" sz="4000" b="1" dirty="0" smtClean="0">
              <a:latin typeface="Cambria" panose="02040503050406030204" pitchFamily="18" charset="0"/>
            </a:endParaRPr>
          </a:p>
        </p:txBody>
      </p:sp>
      <p:sp>
        <p:nvSpPr>
          <p:cNvPr id="20483" name="Rectangle 3"/>
          <p:cNvSpPr>
            <a:spLocks noGrp="1" noChangeArrowheads="1"/>
          </p:cNvSpPr>
          <p:nvPr>
            <p:ph idx="1"/>
          </p:nvPr>
        </p:nvSpPr>
        <p:spPr>
          <a:xfrm>
            <a:off x="228600" y="1268760"/>
            <a:ext cx="8763000" cy="5208240"/>
          </a:xfrm>
        </p:spPr>
        <p:txBody>
          <a:bodyPr>
            <a:normAutofit/>
          </a:bodyPr>
          <a:lstStyle/>
          <a:p>
            <a:pPr algn="l" rtl="0" eaLnBrk="1" hangingPunct="1">
              <a:buFontTx/>
              <a:buNone/>
            </a:pPr>
            <a:r>
              <a:rPr lang="en-US" sz="2400" b="0" dirty="0" smtClean="0">
                <a:solidFill>
                  <a:schemeClr val="tx1"/>
                </a:solidFill>
                <a:latin typeface="Cambria" panose="02040503050406030204" pitchFamily="18" charset="0"/>
                <a:cs typeface="Arial" charset="0"/>
              </a:rPr>
              <a:t>Major types of body movements:</a:t>
            </a:r>
          </a:p>
          <a:p>
            <a:pPr algn="l" rtl="0" eaLnBrk="1" hangingPunct="1">
              <a:buFontTx/>
              <a:buNone/>
            </a:pPr>
            <a:r>
              <a:rPr lang="en-US" sz="2400" b="0" dirty="0" smtClean="0">
                <a:solidFill>
                  <a:schemeClr val="tx1"/>
                </a:solidFill>
                <a:latin typeface="Cambria" panose="02040503050406030204" pitchFamily="18" charset="0"/>
                <a:cs typeface="Arial" charset="0"/>
              </a:rPr>
              <a:t> 1- Emblems are body gestures that directly translate into words or phase ( e.g. “OK” for good job or “V” for victory).</a:t>
            </a:r>
          </a:p>
          <a:p>
            <a:pPr algn="l" rtl="0" eaLnBrk="1" hangingPunct="1">
              <a:buFontTx/>
              <a:buNone/>
            </a:pPr>
            <a:r>
              <a:rPr lang="en-US" sz="2400" b="0" dirty="0" smtClean="0">
                <a:solidFill>
                  <a:schemeClr val="tx1"/>
                </a:solidFill>
                <a:latin typeface="Cambria" panose="02040503050406030204" pitchFamily="18" charset="0"/>
                <a:cs typeface="Arial" charset="0"/>
              </a:rPr>
              <a:t>2- Illustrators ( e.g. point your arm to the left means turn to the left).</a:t>
            </a:r>
          </a:p>
          <a:p>
            <a:pPr algn="l" rtl="0" eaLnBrk="1" hangingPunct="1">
              <a:buFontTx/>
              <a:buNone/>
            </a:pPr>
            <a:r>
              <a:rPr lang="en-US" sz="2400" b="0" dirty="0" smtClean="0">
                <a:solidFill>
                  <a:schemeClr val="tx1"/>
                </a:solidFill>
                <a:latin typeface="Cambria" panose="02040503050406030204" pitchFamily="18" charset="0"/>
              </a:rPr>
              <a:t>3- Affect displays ( movements of the face e.g. body tension or relaxation.).</a:t>
            </a:r>
            <a:endParaRPr lang="en-US" sz="2400" b="0" dirty="0" smtClean="0">
              <a:solidFill>
                <a:schemeClr val="tx1"/>
              </a:solidFill>
              <a:latin typeface="Cambria" panose="02040503050406030204" pitchFamily="18" charset="0"/>
              <a:cs typeface="Arial" charset="0"/>
            </a:endParaRPr>
          </a:p>
          <a:p>
            <a:pPr algn="l" rtl="0" eaLnBrk="1" hangingPunct="1"/>
            <a:endParaRPr lang="en-US" sz="3600" dirty="0" smtClean="0">
              <a:latin typeface="Cambria" panose="02040503050406030204" pitchFamily="18" charset="0"/>
              <a:cs typeface="Arial" charset="0"/>
            </a:endParaRPr>
          </a:p>
        </p:txBody>
      </p:sp>
    </p:spTree>
    <p:extLst>
      <p:ext uri="{BB962C8B-B14F-4D97-AF65-F5344CB8AC3E}">
        <p14:creationId xmlns:p14="http://schemas.microsoft.com/office/powerpoint/2010/main" val="12229226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endParaRPr lang="en-US" dirty="0">
              <a:latin typeface="Cambria" panose="02040503050406030204" pitchFamily="18" charset="0"/>
            </a:endParaRPr>
          </a:p>
        </p:txBody>
      </p:sp>
      <p:pic>
        <p:nvPicPr>
          <p:cNvPr id="4098" name="Picture 2" descr="C:\Users\Lec. Nabeela Jada'\Desktop\images[5].jpg"/>
          <p:cNvPicPr>
            <a:picLocks noChangeAspect="1" noChangeArrowheads="1"/>
          </p:cNvPicPr>
          <p:nvPr/>
        </p:nvPicPr>
        <p:blipFill>
          <a:blip r:embed="rId3"/>
          <a:srcRect/>
          <a:stretch>
            <a:fillRect/>
          </a:stretch>
        </p:blipFill>
        <p:spPr bwMode="auto">
          <a:xfrm>
            <a:off x="1752600" y="1447800"/>
            <a:ext cx="6934200" cy="5181600"/>
          </a:xfrm>
          <a:prstGeom prst="rect">
            <a:avLst/>
          </a:prstGeom>
          <a:noFill/>
        </p:spPr>
      </p:pic>
    </p:spTree>
    <p:extLst>
      <p:ext uri="{BB962C8B-B14F-4D97-AF65-F5344CB8AC3E}">
        <p14:creationId xmlns:p14="http://schemas.microsoft.com/office/powerpoint/2010/main" val="33959671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1096962"/>
          </a:xfrm>
        </p:spPr>
        <p:txBody>
          <a:bodyPr anchor="t"/>
          <a:lstStyle/>
          <a:p>
            <a:pPr algn="l" rtl="0" eaLnBrk="1" hangingPunct="1"/>
            <a:r>
              <a:rPr lang="en-US" sz="3600" b="1" dirty="0" smtClean="0">
                <a:latin typeface="Cambria" panose="02040503050406030204" pitchFamily="18" charset="0"/>
                <a:cs typeface="Times New Roman" pitchFamily="18" charset="0"/>
              </a:rPr>
              <a:t>Facial messages</a:t>
            </a:r>
          </a:p>
        </p:txBody>
      </p:sp>
      <p:sp>
        <p:nvSpPr>
          <p:cNvPr id="23555" name="Content Placeholder 2"/>
          <p:cNvSpPr>
            <a:spLocks noGrp="1"/>
          </p:cNvSpPr>
          <p:nvPr>
            <p:ph idx="1"/>
          </p:nvPr>
        </p:nvSpPr>
        <p:spPr>
          <a:xfrm>
            <a:off x="457200" y="1905000"/>
            <a:ext cx="8229600" cy="4221163"/>
          </a:xfrm>
        </p:spPr>
        <p:txBody>
          <a:bodyPr/>
          <a:lstStyle/>
          <a:p>
            <a:pPr algn="l" rtl="0" eaLnBrk="1" hangingPunct="1">
              <a:lnSpc>
                <a:spcPct val="80000"/>
              </a:lnSpc>
              <a:buFont typeface="Arial" charset="0"/>
              <a:buNone/>
            </a:pPr>
            <a:r>
              <a:rPr lang="en-US" sz="2400" b="0" dirty="0" smtClean="0">
                <a:solidFill>
                  <a:schemeClr val="tx1"/>
                </a:solidFill>
                <a:latin typeface="Cambria" panose="02040503050406030204" pitchFamily="18" charset="0"/>
                <a:cs typeface="Arial" charset="0"/>
              </a:rPr>
              <a:t>It communicate the eight primary emotions( happiness, surprise, fear, anger, sadness, disgust, contempt (dislike), interest).</a:t>
            </a:r>
          </a:p>
          <a:p>
            <a:pPr algn="l" rtl="0" eaLnBrk="1" hangingPunct="1">
              <a:lnSpc>
                <a:spcPct val="80000"/>
              </a:lnSpc>
              <a:buFont typeface="Arial" charset="0"/>
              <a:buNone/>
            </a:pPr>
            <a:r>
              <a:rPr lang="en-US" sz="2400" b="0" dirty="0" smtClean="0">
                <a:solidFill>
                  <a:schemeClr val="tx1"/>
                </a:solidFill>
                <a:latin typeface="Cambria" panose="02040503050406030204" pitchFamily="18" charset="0"/>
                <a:cs typeface="Arial" charset="0"/>
              </a:rPr>
              <a:t>Cultural display rules…</a:t>
            </a:r>
          </a:p>
          <a:p>
            <a:pPr algn="l" rtl="0" eaLnBrk="1" hangingPunct="1">
              <a:lnSpc>
                <a:spcPct val="80000"/>
              </a:lnSpc>
              <a:buFont typeface="Arial" charset="0"/>
              <a:buNone/>
            </a:pPr>
            <a:r>
              <a:rPr lang="en-US" sz="2400" b="0" dirty="0" smtClean="0">
                <a:solidFill>
                  <a:schemeClr val="tx1"/>
                </a:solidFill>
                <a:latin typeface="Cambria" panose="02040503050406030204" pitchFamily="18" charset="0"/>
                <a:cs typeface="Arial" charset="0"/>
              </a:rPr>
              <a:t>e.g. American students displayed facial expression but Japanese are not.</a:t>
            </a:r>
          </a:p>
          <a:p>
            <a:pPr algn="l" rtl="0" eaLnBrk="1" hangingPunct="1">
              <a:lnSpc>
                <a:spcPct val="80000"/>
              </a:lnSpc>
              <a:buFont typeface="Arial" charset="0"/>
              <a:buNone/>
            </a:pPr>
            <a:r>
              <a:rPr lang="en-US" sz="2400" b="0" dirty="0" smtClean="0">
                <a:solidFill>
                  <a:schemeClr val="tx1"/>
                </a:solidFill>
                <a:latin typeface="Cambria" panose="02040503050406030204" pitchFamily="18" charset="0"/>
                <a:cs typeface="Arial" charset="0"/>
              </a:rPr>
              <a:t>e.g. Japanese women aren't supposed to reveal broad smiles, they hide their smile.</a:t>
            </a:r>
          </a:p>
          <a:p>
            <a:pPr algn="l" rtl="0" eaLnBrk="1" hangingPunct="1">
              <a:lnSpc>
                <a:spcPct val="80000"/>
              </a:lnSpc>
            </a:pPr>
            <a:endParaRPr lang="en-US" dirty="0" smtClean="0">
              <a:latin typeface="Cambria" panose="02040503050406030204" pitchFamily="18" charset="0"/>
              <a:cs typeface="Arial" charset="0"/>
            </a:endParaRPr>
          </a:p>
          <a:p>
            <a:pPr algn="l" rtl="0" eaLnBrk="1" hangingPunct="1"/>
            <a:endParaRPr lang="en-US" dirty="0" smtClean="0">
              <a:latin typeface="Cambria" panose="02040503050406030204" pitchFamily="18" charset="0"/>
              <a:cs typeface="Arial" charset="0"/>
            </a:endParaRPr>
          </a:p>
        </p:txBody>
      </p:sp>
    </p:spTree>
    <p:extLst>
      <p:ext uri="{BB962C8B-B14F-4D97-AF65-F5344CB8AC3E}">
        <p14:creationId xmlns:p14="http://schemas.microsoft.com/office/powerpoint/2010/main" val="9833757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0"/>
            <a:ext cx="8229600" cy="609600"/>
          </a:xfrm>
        </p:spPr>
        <p:txBody>
          <a:bodyPr anchor="t">
            <a:normAutofit fontScale="90000"/>
          </a:bodyPr>
          <a:lstStyle/>
          <a:p>
            <a:pPr algn="l" rtl="0"/>
            <a:r>
              <a:rPr lang="en-US" sz="3600" dirty="0" smtClean="0">
                <a:latin typeface="Cambria" panose="02040503050406030204" pitchFamily="18" charset="0"/>
                <a:cs typeface="Times New Roman" pitchFamily="18" charset="0"/>
              </a:rPr>
              <a:t>Facial messages </a:t>
            </a:r>
          </a:p>
        </p:txBody>
      </p:sp>
      <p:sp>
        <p:nvSpPr>
          <p:cNvPr id="22531" name="Content Placeholder 2"/>
          <p:cNvSpPr>
            <a:spLocks noGrp="1"/>
          </p:cNvSpPr>
          <p:nvPr>
            <p:ph idx="1"/>
          </p:nvPr>
        </p:nvSpPr>
        <p:spPr/>
        <p:txBody>
          <a:bodyPr/>
          <a:lstStyle/>
          <a:p>
            <a:endParaRPr lang="en-US" smtClean="0">
              <a:cs typeface="Arial" charset="0"/>
            </a:endParaRPr>
          </a:p>
        </p:txBody>
      </p:sp>
      <p:sp>
        <p:nvSpPr>
          <p:cNvPr id="22532" name="Slide Number Placeholder 3"/>
          <p:cNvSpPr>
            <a:spLocks noGrp="1"/>
          </p:cNvSpPr>
          <p:nvPr>
            <p:ph type="sldNum" sz="quarter" idx="12"/>
          </p:nvPr>
        </p:nvSpPr>
        <p:spPr bwMode="auto">
          <a:noFill/>
          <a:ln>
            <a:miter lim="800000"/>
            <a:headEnd/>
            <a:tailEnd/>
          </a:ln>
        </p:spPr>
        <p:txBody>
          <a:bodyPr/>
          <a:lstStyle/>
          <a:p>
            <a:fld id="{007E48A2-B592-4615-A5D0-B98A3F486F0C}" type="slidenum">
              <a:rPr lang="ar-SA">
                <a:solidFill>
                  <a:schemeClr val="tx1"/>
                </a:solidFill>
              </a:rPr>
              <a:pPr/>
              <a:t>47</a:t>
            </a:fld>
            <a:endParaRPr lang="en-US">
              <a:solidFill>
                <a:schemeClr val="tx1"/>
              </a:solidFill>
            </a:endParaRPr>
          </a:p>
        </p:txBody>
      </p:sp>
      <p:pic>
        <p:nvPicPr>
          <p:cNvPr id="22533" name="Picture 2"/>
          <p:cNvPicPr>
            <a:picLocks noChangeAspect="1" noChangeArrowheads="1"/>
          </p:cNvPicPr>
          <p:nvPr/>
        </p:nvPicPr>
        <p:blipFill>
          <a:blip r:embed="rId3"/>
          <a:srcRect/>
          <a:stretch>
            <a:fillRect/>
          </a:stretch>
        </p:blipFill>
        <p:spPr bwMode="auto">
          <a:xfrm>
            <a:off x="0" y="685800"/>
            <a:ext cx="8991600" cy="6019800"/>
          </a:xfrm>
          <a:prstGeom prst="rect">
            <a:avLst/>
          </a:prstGeom>
          <a:noFill/>
          <a:ln w="9525">
            <a:noFill/>
            <a:miter lim="800000"/>
            <a:headEnd/>
            <a:tailEnd/>
          </a:ln>
          <a:effectLst/>
        </p:spPr>
      </p:pic>
    </p:spTree>
    <p:extLst>
      <p:ext uri="{BB962C8B-B14F-4D97-AF65-F5344CB8AC3E}">
        <p14:creationId xmlns:p14="http://schemas.microsoft.com/office/powerpoint/2010/main" val="305425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4638"/>
            <a:ext cx="8229600" cy="563562"/>
          </a:xfrm>
        </p:spPr>
        <p:txBody>
          <a:bodyPr anchor="t">
            <a:normAutofit fontScale="90000"/>
          </a:bodyPr>
          <a:lstStyle/>
          <a:p>
            <a:pPr algn="l" rtl="0" eaLnBrk="1" hangingPunct="1"/>
            <a:r>
              <a:rPr lang="en-US" sz="3600" b="1" dirty="0" smtClean="0">
                <a:latin typeface="Cambria" panose="02040503050406030204" pitchFamily="18" charset="0"/>
                <a:cs typeface="Times New Roman" pitchFamily="18" charset="0"/>
              </a:rPr>
              <a:t>Facial management techniques</a:t>
            </a:r>
          </a:p>
        </p:txBody>
      </p:sp>
      <p:sp>
        <p:nvSpPr>
          <p:cNvPr id="24579" name="Content Placeholder 2"/>
          <p:cNvSpPr>
            <a:spLocks noGrp="1"/>
          </p:cNvSpPr>
          <p:nvPr>
            <p:ph idx="1"/>
          </p:nvPr>
        </p:nvSpPr>
        <p:spPr>
          <a:xfrm>
            <a:off x="457200" y="1340768"/>
            <a:ext cx="8229600" cy="5517232"/>
          </a:xfrm>
        </p:spPr>
        <p:txBody>
          <a:bodyPr/>
          <a:lstStyle/>
          <a:p>
            <a:pPr algn="l" rtl="0"/>
            <a:r>
              <a:rPr lang="en-US" sz="2400" b="0" i="0" dirty="0" smtClean="0">
                <a:solidFill>
                  <a:schemeClr val="tx1"/>
                </a:solidFill>
                <a:latin typeface="Cambria" panose="02040503050406030204" pitchFamily="18" charset="0"/>
                <a:cs typeface="Arial" charset="0"/>
              </a:rPr>
              <a:t>Used to communicate feelings to achieve the effect you want. </a:t>
            </a:r>
            <a:endParaRPr lang="en-US" sz="2400" b="0" i="0" dirty="0" smtClean="0">
              <a:solidFill>
                <a:schemeClr val="tx1"/>
              </a:solidFill>
              <a:latin typeface="Cambria" panose="02040503050406030204" pitchFamily="18" charset="0"/>
              <a:cs typeface="Arial" charset="0"/>
            </a:endParaRPr>
          </a:p>
          <a:p>
            <a:pPr algn="l" rtl="0"/>
            <a:r>
              <a:rPr lang="en-US" sz="2400" b="0" i="0" dirty="0" smtClean="0">
                <a:solidFill>
                  <a:schemeClr val="tx1"/>
                </a:solidFill>
                <a:latin typeface="Cambria" panose="02040503050406030204" pitchFamily="18" charset="0"/>
                <a:cs typeface="Arial" charset="0"/>
              </a:rPr>
              <a:t>Help </a:t>
            </a:r>
            <a:r>
              <a:rPr lang="en-US" sz="2400" b="0" i="0" dirty="0" smtClean="0">
                <a:solidFill>
                  <a:schemeClr val="tx1"/>
                </a:solidFill>
                <a:latin typeface="Cambria" panose="02040503050406030204" pitchFamily="18" charset="0"/>
                <a:cs typeface="Arial" charset="0"/>
              </a:rPr>
              <a:t>people to display emotion </a:t>
            </a:r>
            <a:r>
              <a:rPr lang="en-US" sz="2400" b="0" i="0" dirty="0" smtClean="0">
                <a:solidFill>
                  <a:schemeClr val="tx1"/>
                </a:solidFill>
                <a:latin typeface="Cambria" panose="02040503050406030204" pitchFamily="18" charset="0"/>
                <a:cs typeface="Arial" charset="0"/>
              </a:rPr>
              <a:t>In </a:t>
            </a:r>
            <a:r>
              <a:rPr lang="en-US" sz="2400" b="0" i="0" dirty="0" smtClean="0">
                <a:solidFill>
                  <a:schemeClr val="tx1"/>
                </a:solidFill>
                <a:latin typeface="Cambria" panose="02040503050406030204" pitchFamily="18" charset="0"/>
                <a:cs typeface="Arial" charset="0"/>
              </a:rPr>
              <a:t>socially acceptable manner and polite interaction</a:t>
            </a:r>
          </a:p>
          <a:p>
            <a:pPr lvl="1" algn="l" rtl="0" eaLnBrk="1" hangingPunct="1"/>
            <a:r>
              <a:rPr lang="en-US" sz="2400" b="0" i="0" dirty="0" smtClean="0">
                <a:solidFill>
                  <a:schemeClr val="tx1"/>
                </a:solidFill>
                <a:latin typeface="Cambria" panose="02040503050406030204" pitchFamily="18" charset="0"/>
                <a:cs typeface="Arial" charset="0"/>
              </a:rPr>
              <a:t>Intensify or exaggerate </a:t>
            </a:r>
            <a:r>
              <a:rPr lang="en-US" sz="2400" b="0" i="0" dirty="0" smtClean="0">
                <a:solidFill>
                  <a:schemeClr val="tx1"/>
                </a:solidFill>
                <a:latin typeface="Cambria" panose="02040503050406030204" pitchFamily="18" charset="0"/>
                <a:cs typeface="Arial" charset="0"/>
              </a:rPr>
              <a:t>feeling: intensify </a:t>
            </a:r>
            <a:r>
              <a:rPr lang="en-US" sz="2400" b="0" i="0" dirty="0" smtClean="0">
                <a:solidFill>
                  <a:schemeClr val="tx1"/>
                </a:solidFill>
                <a:latin typeface="Cambria" panose="02040503050406030204" pitchFamily="18" charset="0"/>
                <a:cs typeface="Arial" charset="0"/>
              </a:rPr>
              <a:t>or minimize feeling…cover up your joy in presence of friend who received bad news</a:t>
            </a:r>
          </a:p>
          <a:p>
            <a:pPr lvl="1" algn="l" rtl="0" eaLnBrk="1" hangingPunct="1"/>
            <a:r>
              <a:rPr lang="en-US" sz="2400" b="0" i="0" dirty="0" smtClean="0">
                <a:solidFill>
                  <a:schemeClr val="tx1"/>
                </a:solidFill>
                <a:latin typeface="Cambria" panose="02040503050406030204" pitchFamily="18" charset="0"/>
                <a:cs typeface="Arial" charset="0"/>
              </a:rPr>
              <a:t>Neutralize or cover or hide a feeling  (cover up your sadness to keep from depressing others)</a:t>
            </a:r>
          </a:p>
          <a:p>
            <a:pPr lvl="1" algn="l" rtl="0" eaLnBrk="1" hangingPunct="1"/>
            <a:r>
              <a:rPr lang="en-US" sz="2400" b="0" i="0" dirty="0" smtClean="0">
                <a:solidFill>
                  <a:schemeClr val="tx1"/>
                </a:solidFill>
                <a:latin typeface="Cambria" panose="02040503050406030204" pitchFamily="18" charset="0"/>
                <a:cs typeface="Arial" charset="0"/>
              </a:rPr>
              <a:t>Mask or replace  his expression of one emotion for another…express happiness in order to cover up your disappointment</a:t>
            </a:r>
          </a:p>
          <a:p>
            <a:pPr lvl="1" algn="l" rtl="0">
              <a:lnSpc>
                <a:spcPct val="80000"/>
              </a:lnSpc>
            </a:pPr>
            <a:r>
              <a:rPr lang="en-US" sz="2400" b="0" i="0" dirty="0" smtClean="0">
                <a:solidFill>
                  <a:schemeClr val="tx1"/>
                </a:solidFill>
                <a:latin typeface="Cambria" panose="02040503050406030204" pitchFamily="18" charset="0"/>
                <a:cs typeface="Arial" charset="0"/>
              </a:rPr>
              <a:t>Simulate…express an emotion you don’t feel.. </a:t>
            </a:r>
          </a:p>
          <a:p>
            <a:pPr algn="l" rtl="0" eaLnBrk="1" hangingPunct="1">
              <a:lnSpc>
                <a:spcPct val="80000"/>
              </a:lnSpc>
              <a:buFont typeface="Arial" charset="0"/>
              <a:buNone/>
            </a:pPr>
            <a:endParaRPr lang="en-US" dirty="0" smtClean="0">
              <a:latin typeface="Cambria" panose="02040503050406030204" pitchFamily="18" charset="0"/>
              <a:cs typeface="Arial" charset="0"/>
            </a:endParaRPr>
          </a:p>
        </p:txBody>
      </p:sp>
    </p:spTree>
    <p:extLst>
      <p:ext uri="{BB962C8B-B14F-4D97-AF65-F5344CB8AC3E}">
        <p14:creationId xmlns:p14="http://schemas.microsoft.com/office/powerpoint/2010/main" val="17408625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rtlCol="0" anchor="t">
            <a:normAutofit fontScale="90000"/>
          </a:bodyPr>
          <a:lstStyle/>
          <a:p>
            <a:pPr algn="l" rtl="0" eaLnBrk="1" fontAlgn="auto" hangingPunct="1">
              <a:spcAft>
                <a:spcPts val="0"/>
              </a:spcAft>
              <a:defRPr/>
            </a:pPr>
            <a:r>
              <a:rPr lang="en-US" sz="4000" b="1" dirty="0" smtClean="0">
                <a:latin typeface="Cambria" panose="02040503050406030204" pitchFamily="18" charset="0"/>
              </a:rPr>
              <a:t>Eye messages </a:t>
            </a:r>
            <a:r>
              <a:rPr lang="en-US" sz="3600" b="1" dirty="0" smtClean="0">
                <a:latin typeface="Cambria" panose="02040503050406030204" pitchFamily="18" charset="0"/>
              </a:rPr>
              <a:t/>
            </a:r>
            <a:br>
              <a:rPr lang="en-US" sz="3600" b="1" dirty="0" smtClean="0">
                <a:latin typeface="Cambria" panose="02040503050406030204" pitchFamily="18" charset="0"/>
              </a:rPr>
            </a:br>
            <a:endParaRPr lang="en-US" b="1" dirty="0" smtClean="0">
              <a:latin typeface="Cambria" panose="02040503050406030204" pitchFamily="18" charset="0"/>
            </a:endParaRPr>
          </a:p>
        </p:txBody>
      </p:sp>
      <p:sp>
        <p:nvSpPr>
          <p:cNvPr id="3" name="Content Placeholder 2"/>
          <p:cNvSpPr>
            <a:spLocks noGrp="1"/>
          </p:cNvSpPr>
          <p:nvPr>
            <p:ph idx="1"/>
          </p:nvPr>
        </p:nvSpPr>
        <p:spPr>
          <a:xfrm>
            <a:off x="457200" y="1772816"/>
            <a:ext cx="8229600" cy="4353347"/>
          </a:xfrm>
        </p:spPr>
        <p:txBody>
          <a:bodyPr rtlCol="0">
            <a:normAutofit/>
          </a:bodyPr>
          <a:lstStyle/>
          <a:p>
            <a:pPr algn="l" rtl="0" eaLnBrk="1" fontAlgn="auto" hangingPunct="1">
              <a:spcAft>
                <a:spcPts val="0"/>
              </a:spcAft>
              <a:buFont typeface="Arial" panose="020B0604020202020204" pitchFamily="34" charset="0"/>
              <a:buNone/>
              <a:defRPr/>
            </a:pPr>
            <a:r>
              <a:rPr lang="en-US" sz="2400" b="0" i="0" dirty="0" smtClean="0">
                <a:solidFill>
                  <a:schemeClr val="tx1"/>
                </a:solidFill>
                <a:latin typeface="Cambria" panose="02040503050406030204" pitchFamily="18" charset="0"/>
              </a:rPr>
              <a:t>These messages depend on duration, direction &amp; quality .</a:t>
            </a:r>
          </a:p>
          <a:p>
            <a:pPr algn="l" rtl="0" eaLnBrk="1" fontAlgn="auto" hangingPunct="1">
              <a:spcAft>
                <a:spcPts val="0"/>
              </a:spcAft>
              <a:buFont typeface="Arial" panose="020B0604020202020204" pitchFamily="34" charset="0"/>
              <a:buNone/>
              <a:defRPr/>
            </a:pPr>
            <a:r>
              <a:rPr lang="en-US" sz="2400" b="0" i="0" dirty="0" smtClean="0">
                <a:solidFill>
                  <a:schemeClr val="tx1"/>
                </a:solidFill>
                <a:latin typeface="Cambria" panose="02040503050406030204" pitchFamily="18" charset="0"/>
              </a:rPr>
              <a:t>*purposes of eye contact :- </a:t>
            </a:r>
          </a:p>
          <a:p>
            <a:pPr algn="l" rtl="0" eaLnBrk="1" fontAlgn="auto" hangingPunct="1">
              <a:spcAft>
                <a:spcPts val="0"/>
              </a:spcAft>
              <a:buFontTx/>
              <a:buChar char="-"/>
              <a:defRPr/>
            </a:pPr>
            <a:r>
              <a:rPr lang="en-US" sz="2400" b="0" i="0" dirty="0" smtClean="0">
                <a:solidFill>
                  <a:schemeClr val="tx1"/>
                </a:solidFill>
                <a:latin typeface="Cambria" panose="02040503050406030204" pitchFamily="18" charset="0"/>
              </a:rPr>
              <a:t>Request for </a:t>
            </a:r>
            <a:r>
              <a:rPr lang="en-US" sz="2400" b="0" i="0" dirty="0" smtClean="0">
                <a:solidFill>
                  <a:schemeClr val="tx1"/>
                </a:solidFill>
                <a:latin typeface="Cambria" panose="02040503050406030204" pitchFamily="18" charset="0"/>
              </a:rPr>
              <a:t>feedback </a:t>
            </a:r>
            <a:r>
              <a:rPr lang="en-US" sz="2400" b="0" i="0" dirty="0" smtClean="0">
                <a:solidFill>
                  <a:schemeClr val="tx1"/>
                </a:solidFill>
                <a:latin typeface="Cambria" panose="02040503050406030204" pitchFamily="18" charset="0"/>
              </a:rPr>
              <a:t>through and after conversation .</a:t>
            </a:r>
          </a:p>
          <a:p>
            <a:pPr algn="l" rtl="0" eaLnBrk="1" fontAlgn="auto" hangingPunct="1">
              <a:spcAft>
                <a:spcPts val="0"/>
              </a:spcAft>
              <a:buFontTx/>
              <a:buChar char="-"/>
              <a:defRPr/>
            </a:pPr>
            <a:r>
              <a:rPr lang="en-US" sz="2400" b="0" i="0" dirty="0" smtClean="0">
                <a:solidFill>
                  <a:schemeClr val="tx1"/>
                </a:solidFill>
                <a:latin typeface="Cambria" panose="02040503050406030204" pitchFamily="18" charset="0"/>
              </a:rPr>
              <a:t> Nature of relationships ,positive or negative relationship.</a:t>
            </a:r>
          </a:p>
          <a:p>
            <a:pPr algn="l" rtl="0" eaLnBrk="1" fontAlgn="auto" hangingPunct="1">
              <a:spcAft>
                <a:spcPts val="0"/>
              </a:spcAft>
              <a:buFontTx/>
              <a:buChar char="-"/>
              <a:defRPr/>
            </a:pPr>
            <a:r>
              <a:rPr lang="en-US" sz="2400" b="0" i="0" dirty="0" smtClean="0">
                <a:solidFill>
                  <a:schemeClr val="tx1"/>
                </a:solidFill>
                <a:latin typeface="Cambria" panose="02040503050406030204" pitchFamily="18" charset="0"/>
              </a:rPr>
              <a:t>Eye contact enable you to psychologically lessen the physical distance between your self and other person .</a:t>
            </a:r>
          </a:p>
          <a:p>
            <a:pPr marL="0" indent="0" algn="l" rtl="0" eaLnBrk="1" fontAlgn="auto" hangingPunct="1">
              <a:spcAft>
                <a:spcPts val="0"/>
              </a:spcAft>
              <a:buFont typeface="Arial" panose="020B0604020202020204" pitchFamily="34" charset="0"/>
              <a:buNone/>
              <a:defRPr/>
            </a:pPr>
            <a:endParaRPr lang="en-US" dirty="0" smtClean="0">
              <a:latin typeface="Cambria" panose="02040503050406030204" pitchFamily="18" charset="0"/>
            </a:endParaRPr>
          </a:p>
        </p:txBody>
      </p:sp>
    </p:spTree>
    <p:extLst>
      <p:ext uri="{BB962C8B-B14F-4D97-AF65-F5344CB8AC3E}">
        <p14:creationId xmlns:p14="http://schemas.microsoft.com/office/powerpoint/2010/main" val="1526147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51520" y="365125"/>
            <a:ext cx="8263830" cy="831850"/>
          </a:xfrm>
        </p:spPr>
        <p:txBody>
          <a:bodyPr anchor="t">
            <a:noAutofit/>
          </a:bodyPr>
          <a:lstStyle/>
          <a:p>
            <a:pPr algn="l" rtl="0" eaLnBrk="1" hangingPunct="1"/>
            <a:r>
              <a:rPr lang="en-US" sz="3600" b="1" dirty="0" smtClean="0">
                <a:solidFill>
                  <a:schemeClr val="tx2"/>
                </a:solidFill>
                <a:effectLst/>
                <a:latin typeface="Cambria" panose="02040503050406030204" pitchFamily="18" charset="0"/>
                <a:cs typeface="Times New Roman" pitchFamily="18" charset="0"/>
              </a:rPr>
              <a:t>Messages vary in directness</a:t>
            </a:r>
            <a:r>
              <a:rPr lang="en-US" sz="4000" b="1" dirty="0" smtClean="0">
                <a:latin typeface="Cambria" panose="02040503050406030204" pitchFamily="18" charset="0"/>
                <a:cs typeface="Times New Roman" pitchFamily="18" charset="0"/>
              </a:rPr>
              <a:t/>
            </a:r>
            <a:br>
              <a:rPr lang="en-US" sz="4000" b="1" dirty="0" smtClean="0">
                <a:latin typeface="Cambria" panose="02040503050406030204" pitchFamily="18" charset="0"/>
                <a:cs typeface="Times New Roman" pitchFamily="18" charset="0"/>
              </a:rPr>
            </a:br>
            <a:endParaRPr lang="en-US" sz="4000" dirty="0" smtClean="0">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107950" y="1825625"/>
            <a:ext cx="8856663" cy="4351338"/>
          </a:xfrm>
        </p:spPr>
        <p:txBody>
          <a:bodyPr rtlCol="0">
            <a:normAutofit/>
          </a:bodyPr>
          <a:lstStyle/>
          <a:p>
            <a:pPr algn="l" rtl="0" eaLnBrk="1" fontAlgn="auto" hangingPunct="1">
              <a:spcAft>
                <a:spcPts val="0"/>
              </a:spcAft>
              <a:buFont typeface="Arial" panose="020B0604020202020204" pitchFamily="34" charset="0"/>
              <a:buChar char="•"/>
              <a:defRPr/>
            </a:pPr>
            <a:r>
              <a:rPr lang="en-US" sz="2800" b="1" u="sng" dirty="0" smtClean="0">
                <a:solidFill>
                  <a:schemeClr val="tx1"/>
                </a:solidFill>
                <a:latin typeface="Cambria" panose="02040503050406030204" pitchFamily="18" charset="0"/>
                <a:cs typeface="Times New Roman" panose="02020603050405020304" pitchFamily="18" charset="0"/>
              </a:rPr>
              <a:t>Indirect messages</a:t>
            </a:r>
            <a:r>
              <a:rPr lang="en-US" sz="2800" dirty="0" smtClean="0">
                <a:solidFill>
                  <a:schemeClr val="tx1"/>
                </a:solidFill>
                <a:latin typeface="Cambria" panose="02040503050406030204" pitchFamily="18" charset="0"/>
                <a:cs typeface="Times New Roman" panose="02020603050405020304" pitchFamily="18" charset="0"/>
              </a:rPr>
              <a:t>: attempts to get the listener to say or do something without committing the speaker. ( ex: </a:t>
            </a:r>
            <a:r>
              <a:rPr lang="en-US" sz="2800" dirty="0" smtClean="0">
                <a:solidFill>
                  <a:schemeClr val="tx1"/>
                </a:solidFill>
                <a:latin typeface="Cambria" panose="02040503050406030204" pitchFamily="18" charset="0"/>
                <a:cs typeface="Times New Roman" panose="02020603050405020304" pitchFamily="18" charset="0"/>
              </a:rPr>
              <a:t>isn't it </a:t>
            </a:r>
            <a:r>
              <a:rPr lang="en-US" sz="2800" dirty="0" smtClean="0">
                <a:solidFill>
                  <a:schemeClr val="tx1"/>
                </a:solidFill>
                <a:latin typeface="Cambria" panose="02040503050406030204" pitchFamily="18" charset="0"/>
                <a:cs typeface="Times New Roman" panose="02020603050405020304" pitchFamily="18" charset="0"/>
              </a:rPr>
              <a:t>cold ?)</a:t>
            </a:r>
          </a:p>
          <a:p>
            <a:pPr marL="0" indent="0" algn="l" rtl="0" eaLnBrk="1" fontAlgn="auto" hangingPunct="1">
              <a:spcAft>
                <a:spcPts val="0"/>
              </a:spcAft>
              <a:buFont typeface="Arial" panose="020B0604020202020204" pitchFamily="34" charset="0"/>
              <a:buNone/>
              <a:defRPr/>
            </a:pPr>
            <a:endParaRPr lang="en-US" sz="280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800" dirty="0" smtClean="0">
                <a:solidFill>
                  <a:schemeClr val="tx1"/>
                </a:solidFill>
                <a:latin typeface="Cambria" panose="02040503050406030204" pitchFamily="18" charset="0"/>
                <a:cs typeface="Times New Roman" panose="02020603050405020304" pitchFamily="18" charset="0"/>
              </a:rPr>
              <a:t>Direct messages: Express the speaker's preferences clearly (ex: Ali  , please close the window).</a:t>
            </a:r>
          </a:p>
          <a:p>
            <a:pPr algn="l" rtl="0" eaLnBrk="1" fontAlgn="auto" hangingPunct="1">
              <a:spcAft>
                <a:spcPts val="0"/>
              </a:spcAft>
              <a:buFont typeface="Arial" panose="020B0604020202020204" pitchFamily="34" charset="0"/>
              <a:buChar char="•"/>
              <a:defRPr/>
            </a:pPr>
            <a:endParaRPr lang="en-US" sz="3600" dirty="0" smtClean="0">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endParaRPr lang="en-US" sz="3600" dirty="0" smtClean="0">
              <a:latin typeface="Cambria" panose="020405030504060302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3DBF94D-18CC-4095-B005-8DAE36FA6C21}" type="slidenum">
              <a:rPr lang="ar-SA"/>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6"/>
          <p:cNvSpPr>
            <a:spLocks noGrp="1"/>
          </p:cNvSpPr>
          <p:nvPr>
            <p:ph type="title"/>
          </p:nvPr>
        </p:nvSpPr>
        <p:spPr/>
        <p:txBody>
          <a:bodyPr/>
          <a:lstStyle/>
          <a:p>
            <a:pPr algn="l" rtl="0"/>
            <a:r>
              <a:rPr lang="en-US" sz="3600" b="1" dirty="0" smtClean="0">
                <a:latin typeface="Cambria" panose="02040503050406030204" pitchFamily="18" charset="0"/>
                <a:cs typeface="Times New Roman" pitchFamily="18" charset="0"/>
              </a:rPr>
              <a:t>Eye Messages</a:t>
            </a:r>
          </a:p>
        </p:txBody>
      </p:sp>
      <p:sp>
        <p:nvSpPr>
          <p:cNvPr id="27651" name="Content Placeholder 7"/>
          <p:cNvSpPr>
            <a:spLocks noGrp="1"/>
          </p:cNvSpPr>
          <p:nvPr>
            <p:ph sz="half" idx="2"/>
          </p:nvPr>
        </p:nvSpPr>
        <p:spPr/>
        <p:txBody>
          <a:bodyPr/>
          <a:lstStyle/>
          <a:p>
            <a:endParaRPr lang="en-US" smtClean="0">
              <a:cs typeface="Arial" charset="0"/>
            </a:endParaRPr>
          </a:p>
        </p:txBody>
      </p:sp>
      <p:sp>
        <p:nvSpPr>
          <p:cNvPr id="27653" name="Slide Number Placeholder 4"/>
          <p:cNvSpPr>
            <a:spLocks noGrp="1"/>
          </p:cNvSpPr>
          <p:nvPr>
            <p:ph type="sldNum" sz="quarter" idx="12"/>
          </p:nvPr>
        </p:nvSpPr>
        <p:spPr bwMode="auto">
          <a:noFill/>
          <a:ln>
            <a:miter lim="800000"/>
            <a:headEnd/>
            <a:tailEnd/>
          </a:ln>
        </p:spPr>
        <p:txBody>
          <a:bodyPr/>
          <a:lstStyle/>
          <a:p>
            <a:fld id="{247B4A34-0C90-4BEF-A804-C344E4E1187F}" type="slidenum">
              <a:rPr lang="ar-SA">
                <a:solidFill>
                  <a:schemeClr val="tx1"/>
                </a:solidFill>
              </a:rPr>
              <a:pPr/>
              <a:t>50</a:t>
            </a:fld>
            <a:endParaRPr lang="en-US">
              <a:solidFill>
                <a:schemeClr val="tx1"/>
              </a:solidFill>
            </a:endParaRPr>
          </a:p>
        </p:txBody>
      </p:sp>
      <p:sp>
        <p:nvSpPr>
          <p:cNvPr id="27652" name="Content Placeholder 8"/>
          <p:cNvSpPr>
            <a:spLocks noGrp="1"/>
          </p:cNvSpPr>
          <p:nvPr>
            <p:ph sz="quarter" idx="13"/>
          </p:nvPr>
        </p:nvSpPr>
        <p:spPr/>
        <p:txBody>
          <a:bodyPr/>
          <a:lstStyle/>
          <a:p>
            <a:endParaRPr lang="en-US" smtClean="0">
              <a:cs typeface="Arial" charset="0"/>
            </a:endParaRPr>
          </a:p>
        </p:txBody>
      </p:sp>
      <p:pic>
        <p:nvPicPr>
          <p:cNvPr id="27654" name="Picture 2"/>
          <p:cNvPicPr>
            <a:picLocks noChangeAspect="1" noChangeArrowheads="1"/>
          </p:cNvPicPr>
          <p:nvPr/>
        </p:nvPicPr>
        <p:blipFill>
          <a:blip r:embed="rId3"/>
          <a:srcRect/>
          <a:stretch>
            <a:fillRect/>
          </a:stretch>
        </p:blipFill>
        <p:spPr bwMode="auto">
          <a:xfrm>
            <a:off x="304800" y="1676400"/>
            <a:ext cx="4038600" cy="4191000"/>
          </a:xfrm>
          <a:prstGeom prst="rect">
            <a:avLst/>
          </a:prstGeom>
          <a:noFill/>
          <a:ln w="9525">
            <a:noFill/>
            <a:miter lim="800000"/>
            <a:headEnd/>
            <a:tailEnd/>
          </a:ln>
          <a:effectLst/>
        </p:spPr>
      </p:pic>
      <p:pic>
        <p:nvPicPr>
          <p:cNvPr id="27655" name="Picture 3"/>
          <p:cNvPicPr>
            <a:picLocks noChangeAspect="1" noChangeArrowheads="1"/>
          </p:cNvPicPr>
          <p:nvPr/>
        </p:nvPicPr>
        <p:blipFill>
          <a:blip r:embed="rId4"/>
          <a:srcRect/>
          <a:stretch>
            <a:fillRect/>
          </a:stretch>
        </p:blipFill>
        <p:spPr bwMode="auto">
          <a:xfrm>
            <a:off x="4724400" y="1676400"/>
            <a:ext cx="4305300" cy="4305300"/>
          </a:xfrm>
          <a:prstGeom prst="rect">
            <a:avLst/>
          </a:prstGeom>
          <a:noFill/>
          <a:ln w="9525">
            <a:noFill/>
            <a:miter lim="800000"/>
            <a:headEnd/>
            <a:tailEnd/>
          </a:ln>
          <a:effectLst/>
        </p:spPr>
      </p:pic>
    </p:spTree>
    <p:extLst>
      <p:ext uri="{BB962C8B-B14F-4D97-AF65-F5344CB8AC3E}">
        <p14:creationId xmlns:p14="http://schemas.microsoft.com/office/powerpoint/2010/main" val="14861323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rtlCol="0" anchor="t">
            <a:normAutofit fontScale="90000"/>
          </a:bodyPr>
          <a:lstStyle/>
          <a:p>
            <a:pPr algn="l" rtl="0" eaLnBrk="1" fontAlgn="auto" hangingPunct="1">
              <a:spcAft>
                <a:spcPts val="0"/>
              </a:spcAft>
              <a:defRPr/>
            </a:pPr>
            <a:r>
              <a:rPr lang="en-US" sz="4000" b="1" dirty="0" smtClean="0">
                <a:latin typeface="Cambria" panose="02040503050406030204" pitchFamily="18" charset="0"/>
              </a:rPr>
              <a:t>Eye messages – </a:t>
            </a:r>
            <a:r>
              <a:rPr lang="en-US" sz="4000" b="1" i="1" dirty="0" smtClean="0">
                <a:latin typeface="Cambria" panose="02040503050406030204" pitchFamily="18" charset="0"/>
              </a:rPr>
              <a:t>Cont</a:t>
            </a:r>
            <a:r>
              <a:rPr lang="en-US" sz="4000" b="1" dirty="0" smtClean="0">
                <a:latin typeface="Cambria" panose="02040503050406030204" pitchFamily="18" charset="0"/>
              </a:rPr>
              <a:t>.</a:t>
            </a:r>
            <a:r>
              <a:rPr lang="en-US" sz="3600" b="1" dirty="0" smtClean="0">
                <a:latin typeface="Cambria" panose="02040503050406030204" pitchFamily="18" charset="0"/>
              </a:rPr>
              <a:t/>
            </a:r>
            <a:br>
              <a:rPr lang="en-US" sz="3600" b="1" dirty="0" smtClean="0">
                <a:latin typeface="Cambria" panose="02040503050406030204" pitchFamily="18" charset="0"/>
              </a:rPr>
            </a:br>
            <a:endParaRPr lang="en-US" dirty="0" smtClean="0">
              <a:latin typeface="Cambria" panose="02040503050406030204" pitchFamily="18" charset="0"/>
            </a:endParaRPr>
          </a:p>
        </p:txBody>
      </p:sp>
      <p:sp>
        <p:nvSpPr>
          <p:cNvPr id="3" name="Content Placeholder 2"/>
          <p:cNvSpPr>
            <a:spLocks noGrp="1"/>
          </p:cNvSpPr>
          <p:nvPr>
            <p:ph idx="1"/>
          </p:nvPr>
        </p:nvSpPr>
        <p:spPr>
          <a:xfrm>
            <a:off x="457200" y="1484784"/>
            <a:ext cx="8229600" cy="4641379"/>
          </a:xfrm>
        </p:spPr>
        <p:txBody>
          <a:bodyPr rtlCol="0">
            <a:normAutofit/>
          </a:bodyPr>
          <a:lstStyle/>
          <a:p>
            <a:pPr algn="l" rtl="0" eaLnBrk="1" fontAlgn="auto" hangingPunct="1">
              <a:spcAft>
                <a:spcPts val="0"/>
              </a:spcAft>
              <a:buFont typeface="Arial" panose="020B0604020202020204" pitchFamily="34" charset="0"/>
              <a:buChar char="•"/>
              <a:defRPr/>
            </a:pPr>
            <a:r>
              <a:rPr lang="en-US" sz="2400" b="0" i="0" dirty="0" smtClean="0">
                <a:solidFill>
                  <a:schemeClr val="tx1"/>
                </a:solidFill>
                <a:latin typeface="Cambria" panose="02040503050406030204" pitchFamily="18" charset="0"/>
              </a:rPr>
              <a:t>Eye avoidance </a:t>
            </a:r>
            <a:r>
              <a:rPr lang="en-US" sz="2400" b="0" i="0" dirty="0" smtClean="0">
                <a:solidFill>
                  <a:schemeClr val="tx1"/>
                </a:solidFill>
                <a:latin typeface="Cambria" panose="02040503050406030204" pitchFamily="18" charset="0"/>
              </a:rPr>
              <a:t>purposes:</a:t>
            </a:r>
            <a:endParaRPr lang="en-US" sz="2400" b="0" i="0" dirty="0" smtClean="0">
              <a:solidFill>
                <a:schemeClr val="tx1"/>
              </a:solidFill>
              <a:latin typeface="Cambria" panose="02040503050406030204" pitchFamily="18" charset="0"/>
            </a:endParaRPr>
          </a:p>
          <a:p>
            <a:pPr algn="l" rtl="0" eaLnBrk="1" fontAlgn="auto" hangingPunct="1">
              <a:spcAft>
                <a:spcPts val="0"/>
              </a:spcAft>
              <a:buFont typeface="Arial" panose="020B0604020202020204" pitchFamily="34" charset="0"/>
              <a:buNone/>
              <a:defRPr/>
            </a:pPr>
            <a:r>
              <a:rPr lang="en-US" sz="2400" b="0" i="0" dirty="0" smtClean="0">
                <a:solidFill>
                  <a:schemeClr val="tx1"/>
                </a:solidFill>
                <a:latin typeface="Cambria" panose="02040503050406030204" pitchFamily="18" charset="0"/>
              </a:rPr>
              <a:t>-Help others to maintain their </a:t>
            </a:r>
            <a:r>
              <a:rPr lang="en-US" sz="2400" b="0" i="0" dirty="0" smtClean="0">
                <a:solidFill>
                  <a:schemeClr val="tx1"/>
                </a:solidFill>
                <a:latin typeface="Cambria" panose="02040503050406030204" pitchFamily="18" charset="0"/>
              </a:rPr>
              <a:t>privacy. You do </a:t>
            </a:r>
            <a:r>
              <a:rPr lang="en-US" sz="2400" b="0" i="0" dirty="0" smtClean="0">
                <a:solidFill>
                  <a:schemeClr val="tx1"/>
                </a:solidFill>
                <a:latin typeface="Cambria" panose="02040503050406030204" pitchFamily="18" charset="0"/>
              </a:rPr>
              <a:t>this when you see couple arguing in public.</a:t>
            </a:r>
          </a:p>
          <a:p>
            <a:pPr algn="l" rtl="0" eaLnBrk="1" fontAlgn="auto" hangingPunct="1">
              <a:spcAft>
                <a:spcPts val="0"/>
              </a:spcAft>
              <a:buFontTx/>
              <a:buChar char="-"/>
              <a:defRPr/>
            </a:pPr>
            <a:r>
              <a:rPr lang="en-US" sz="2400" b="0" i="0" dirty="0" smtClean="0">
                <a:solidFill>
                  <a:schemeClr val="tx1"/>
                </a:solidFill>
                <a:latin typeface="Cambria" panose="02040503050406030204" pitchFamily="18" charset="0"/>
              </a:rPr>
              <a:t>It is a signal of lack of interest</a:t>
            </a:r>
          </a:p>
          <a:p>
            <a:pPr algn="l" rtl="0" eaLnBrk="1" fontAlgn="auto" hangingPunct="1">
              <a:spcAft>
                <a:spcPts val="0"/>
              </a:spcAft>
              <a:buFontTx/>
              <a:buChar char="-"/>
              <a:defRPr/>
            </a:pPr>
            <a:r>
              <a:rPr lang="en-US" sz="2400" b="0" i="0" dirty="0" smtClean="0">
                <a:solidFill>
                  <a:schemeClr val="tx1"/>
                </a:solidFill>
                <a:latin typeface="Cambria" panose="02040503050406030204" pitchFamily="18" charset="0"/>
              </a:rPr>
              <a:t>Block unpleasant stimuli such as a </a:t>
            </a:r>
            <a:r>
              <a:rPr lang="en-US" sz="2400" b="0" i="0" dirty="0" smtClean="0">
                <a:solidFill>
                  <a:schemeClr val="tx1"/>
                </a:solidFill>
                <a:latin typeface="Cambria" panose="02040503050406030204" pitchFamily="18" charset="0"/>
              </a:rPr>
              <a:t>scene </a:t>
            </a:r>
            <a:r>
              <a:rPr lang="en-US" sz="2400" b="0" i="0" dirty="0" smtClean="0">
                <a:solidFill>
                  <a:schemeClr val="tx1"/>
                </a:solidFill>
                <a:latin typeface="Cambria" panose="02040503050406030204" pitchFamily="18" charset="0"/>
              </a:rPr>
              <a:t>in a movie</a:t>
            </a:r>
          </a:p>
          <a:p>
            <a:pPr algn="l" rtl="0" eaLnBrk="1" fontAlgn="auto" hangingPunct="1">
              <a:spcAft>
                <a:spcPts val="0"/>
              </a:spcAft>
              <a:buFontTx/>
              <a:buChar char="-"/>
              <a:defRPr/>
            </a:pPr>
            <a:r>
              <a:rPr lang="en-US" sz="2400" b="0" i="0" dirty="0" smtClean="0">
                <a:solidFill>
                  <a:schemeClr val="tx1"/>
                </a:solidFill>
                <a:latin typeface="Cambria" panose="02040503050406030204" pitchFamily="18" charset="0"/>
              </a:rPr>
              <a:t>To heighten other sense such as close your eyes while listening to Quran to feel the meanings</a:t>
            </a:r>
          </a:p>
          <a:p>
            <a:pPr marL="0" indent="0" algn="l" rtl="0" eaLnBrk="1" fontAlgn="auto" hangingPunct="1">
              <a:spcAft>
                <a:spcPts val="0"/>
              </a:spcAft>
              <a:buFont typeface="Arial" panose="020B0604020202020204" pitchFamily="34" charset="0"/>
              <a:buNone/>
              <a:defRPr/>
            </a:pPr>
            <a:endParaRPr lang="en-US" dirty="0" smtClean="0">
              <a:latin typeface="Cambria" panose="02040503050406030204" pitchFamily="18" charset="0"/>
            </a:endParaRPr>
          </a:p>
        </p:txBody>
      </p:sp>
    </p:spTree>
    <p:extLst>
      <p:ext uri="{BB962C8B-B14F-4D97-AF65-F5344CB8AC3E}">
        <p14:creationId xmlns:p14="http://schemas.microsoft.com/office/powerpoint/2010/main" val="30391179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639762"/>
          </a:xfrm>
        </p:spPr>
        <p:txBody>
          <a:bodyPr anchor="t"/>
          <a:lstStyle/>
          <a:p>
            <a:pPr algn="l" rtl="0" eaLnBrk="1" hangingPunct="1"/>
            <a:r>
              <a:rPr lang="en-US" sz="3600" b="1" dirty="0" smtClean="0">
                <a:latin typeface="Cambria" panose="02040503050406030204" pitchFamily="18" charset="0"/>
                <a:cs typeface="Times New Roman" pitchFamily="18" charset="0"/>
              </a:rPr>
              <a:t>Space messages ( spatial)</a:t>
            </a:r>
          </a:p>
        </p:txBody>
      </p:sp>
      <p:sp>
        <p:nvSpPr>
          <p:cNvPr id="3" name="Content Placeholder 2"/>
          <p:cNvSpPr>
            <a:spLocks noGrp="1"/>
          </p:cNvSpPr>
          <p:nvPr>
            <p:ph idx="1"/>
          </p:nvPr>
        </p:nvSpPr>
        <p:spPr>
          <a:xfrm>
            <a:off x="467544" y="1340768"/>
            <a:ext cx="8219256" cy="4785395"/>
          </a:xfrm>
        </p:spPr>
        <p:txBody>
          <a:bodyPr rtlCol="0">
            <a:normAutofit/>
          </a:bodyPr>
          <a:lstStyle/>
          <a:p>
            <a:pPr algn="l" rtl="0" eaLnBrk="1" fontAlgn="auto" hangingPunct="1">
              <a:lnSpc>
                <a:spcPct val="90000"/>
              </a:lnSpc>
              <a:spcAft>
                <a:spcPts val="0"/>
              </a:spcAft>
              <a:buFont typeface="Arial" panose="020B0604020202020204" pitchFamily="34" charset="0"/>
              <a:buNone/>
              <a:defRPr/>
            </a:pPr>
            <a:endParaRPr lang="en-US" b="1" dirty="0" smtClean="0">
              <a:latin typeface="Cambria" panose="02040503050406030204" pitchFamily="18" charset="0"/>
            </a:endParaRPr>
          </a:p>
          <a:p>
            <a:pPr algn="l" rtl="0" eaLnBrk="1" fontAlgn="auto" hangingPunct="1">
              <a:lnSpc>
                <a:spcPct val="90000"/>
              </a:lnSpc>
              <a:spcAft>
                <a:spcPts val="0"/>
              </a:spcAft>
              <a:buFont typeface="Arial" panose="020B0604020202020204" pitchFamily="34" charset="0"/>
              <a:buNone/>
              <a:defRPr/>
            </a:pPr>
            <a:r>
              <a:rPr lang="en-US" sz="2400" b="0" i="0" dirty="0" err="1" smtClean="0">
                <a:solidFill>
                  <a:schemeClr val="tx1"/>
                </a:solidFill>
                <a:latin typeface="Cambria" panose="02040503050406030204" pitchFamily="18" charset="0"/>
              </a:rPr>
              <a:t>Proxemic</a:t>
            </a:r>
            <a:r>
              <a:rPr lang="en-US" sz="2400" b="0" i="0" dirty="0" smtClean="0">
                <a:solidFill>
                  <a:schemeClr val="tx1"/>
                </a:solidFill>
                <a:latin typeface="Cambria" panose="02040503050406030204" pitchFamily="18" charset="0"/>
              </a:rPr>
              <a:t> </a:t>
            </a:r>
            <a:r>
              <a:rPr lang="en-US" sz="2400" b="0" i="0" dirty="0" smtClean="0">
                <a:solidFill>
                  <a:schemeClr val="tx1"/>
                </a:solidFill>
                <a:latin typeface="Cambria" panose="02040503050406030204" pitchFamily="18" charset="0"/>
              </a:rPr>
              <a:t>distances:</a:t>
            </a:r>
          </a:p>
          <a:p>
            <a:pPr algn="l" rtl="0" eaLnBrk="1" fontAlgn="auto" hangingPunct="1">
              <a:lnSpc>
                <a:spcPct val="90000"/>
              </a:lnSpc>
              <a:spcAft>
                <a:spcPts val="0"/>
              </a:spcAft>
              <a:buFont typeface="Arial" panose="020B0604020202020204" pitchFamily="34" charset="0"/>
              <a:buNone/>
              <a:defRPr/>
            </a:pPr>
            <a:r>
              <a:rPr lang="en-US" sz="2400" b="0" i="0" dirty="0" smtClean="0">
                <a:solidFill>
                  <a:schemeClr val="tx1"/>
                </a:solidFill>
                <a:latin typeface="Cambria" panose="02040503050406030204" pitchFamily="18" charset="0"/>
              </a:rPr>
              <a:t> 1- </a:t>
            </a:r>
            <a:r>
              <a:rPr lang="en-US" sz="2400" b="0" i="0" dirty="0" smtClean="0">
                <a:solidFill>
                  <a:schemeClr val="tx1"/>
                </a:solidFill>
                <a:latin typeface="Cambria" panose="02040503050406030204" pitchFamily="18" charset="0"/>
              </a:rPr>
              <a:t>Intimate distance </a:t>
            </a:r>
            <a:r>
              <a:rPr lang="en-US" sz="2400" b="0" i="0" dirty="0" smtClean="0">
                <a:solidFill>
                  <a:schemeClr val="tx1"/>
                </a:solidFill>
                <a:latin typeface="Cambria" panose="02040503050406030204" pitchFamily="18" charset="0"/>
              </a:rPr>
              <a:t>( actual touching to 18 inches e.g. you feel other breath).</a:t>
            </a:r>
          </a:p>
          <a:p>
            <a:pPr algn="l" rtl="0" eaLnBrk="1" fontAlgn="auto" hangingPunct="1">
              <a:lnSpc>
                <a:spcPct val="90000"/>
              </a:lnSpc>
              <a:spcAft>
                <a:spcPts val="0"/>
              </a:spcAft>
              <a:buFont typeface="Arial" panose="020B0604020202020204" pitchFamily="34" charset="0"/>
              <a:buNone/>
              <a:defRPr/>
            </a:pPr>
            <a:r>
              <a:rPr lang="en-US" sz="2400" b="0" i="0" dirty="0" smtClean="0">
                <a:solidFill>
                  <a:schemeClr val="tx1"/>
                </a:solidFill>
                <a:latin typeface="Cambria" panose="02040503050406030204" pitchFamily="18" charset="0"/>
              </a:rPr>
              <a:t>2- </a:t>
            </a:r>
            <a:r>
              <a:rPr lang="en-US" sz="2400" b="0" i="0" dirty="0" smtClean="0">
                <a:solidFill>
                  <a:schemeClr val="tx1"/>
                </a:solidFill>
                <a:latin typeface="Cambria" panose="02040503050406030204" pitchFamily="18" charset="0"/>
              </a:rPr>
              <a:t>Personal ( </a:t>
            </a:r>
            <a:r>
              <a:rPr lang="en-US" sz="2400" b="0" i="0" dirty="0" smtClean="0">
                <a:solidFill>
                  <a:schemeClr val="tx1"/>
                </a:solidFill>
                <a:latin typeface="Cambria" panose="02040503050406030204" pitchFamily="18" charset="0"/>
              </a:rPr>
              <a:t>18 inch to 4 feet ).</a:t>
            </a:r>
          </a:p>
          <a:p>
            <a:pPr algn="l" rtl="0" eaLnBrk="1" fontAlgn="auto" hangingPunct="1">
              <a:lnSpc>
                <a:spcPct val="90000"/>
              </a:lnSpc>
              <a:spcAft>
                <a:spcPts val="0"/>
              </a:spcAft>
              <a:buFont typeface="Arial" panose="020B0604020202020204" pitchFamily="34" charset="0"/>
              <a:buNone/>
              <a:defRPr/>
            </a:pPr>
            <a:r>
              <a:rPr lang="en-US" sz="2400" b="0" i="0" dirty="0" smtClean="0">
                <a:solidFill>
                  <a:schemeClr val="tx1"/>
                </a:solidFill>
                <a:latin typeface="Cambria" panose="02040503050406030204" pitchFamily="18" charset="0"/>
              </a:rPr>
              <a:t>3- </a:t>
            </a:r>
            <a:r>
              <a:rPr lang="en-US" sz="2400" b="0" i="0" dirty="0" smtClean="0">
                <a:solidFill>
                  <a:schemeClr val="tx1"/>
                </a:solidFill>
                <a:latin typeface="Cambria" panose="02040503050406030204" pitchFamily="18" charset="0"/>
              </a:rPr>
              <a:t>Social (</a:t>
            </a:r>
            <a:r>
              <a:rPr lang="en-US" sz="2400" b="0" i="0" dirty="0" smtClean="0">
                <a:solidFill>
                  <a:schemeClr val="tx1"/>
                </a:solidFill>
                <a:latin typeface="Cambria" panose="02040503050406030204" pitchFamily="18" charset="0"/>
              </a:rPr>
              <a:t>4to 12 feet e.g. interpersonal business).</a:t>
            </a:r>
          </a:p>
          <a:p>
            <a:pPr marL="0" indent="0" algn="l" rtl="0" eaLnBrk="1" fontAlgn="auto" hangingPunct="1">
              <a:lnSpc>
                <a:spcPct val="90000"/>
              </a:lnSpc>
              <a:spcAft>
                <a:spcPts val="0"/>
              </a:spcAft>
              <a:buFont typeface="Arial" panose="020B0604020202020204" pitchFamily="34" charset="0"/>
              <a:buNone/>
              <a:defRPr/>
            </a:pPr>
            <a:r>
              <a:rPr lang="en-US" sz="2400" b="0" i="0" dirty="0" smtClean="0">
                <a:solidFill>
                  <a:schemeClr val="tx1"/>
                </a:solidFill>
                <a:latin typeface="Cambria" panose="02040503050406030204" pitchFamily="18" charset="0"/>
              </a:rPr>
              <a:t>4- </a:t>
            </a:r>
            <a:r>
              <a:rPr lang="en-US" sz="2400" b="0" i="0" dirty="0" smtClean="0">
                <a:solidFill>
                  <a:schemeClr val="tx1"/>
                </a:solidFill>
                <a:latin typeface="Cambria" panose="02040503050406030204" pitchFamily="18" charset="0"/>
              </a:rPr>
              <a:t>Public 12-25 </a:t>
            </a:r>
            <a:r>
              <a:rPr lang="en-US" sz="2400" b="0" i="0" dirty="0" smtClean="0">
                <a:solidFill>
                  <a:schemeClr val="tx1"/>
                </a:solidFill>
                <a:latin typeface="Cambria" panose="02040503050406030204" pitchFamily="18" charset="0"/>
              </a:rPr>
              <a:t>feet or more protects you. At this distance you can take defensive action if threatened. </a:t>
            </a:r>
          </a:p>
          <a:p>
            <a:pPr marL="0" indent="0" algn="l" rtl="0" eaLnBrk="1" fontAlgn="auto" hangingPunct="1">
              <a:spcAft>
                <a:spcPts val="0"/>
              </a:spcAft>
              <a:buFont typeface="Arial" panose="020B0604020202020204" pitchFamily="34" charset="0"/>
              <a:buNone/>
              <a:defRPr/>
            </a:pPr>
            <a:endParaRPr lang="en-US" dirty="0" smtClean="0">
              <a:latin typeface="Cambria" panose="02040503050406030204" pitchFamily="18" charset="0"/>
            </a:endParaRPr>
          </a:p>
        </p:txBody>
      </p:sp>
    </p:spTree>
    <p:extLst>
      <p:ext uri="{BB962C8B-B14F-4D97-AF65-F5344CB8AC3E}">
        <p14:creationId xmlns:p14="http://schemas.microsoft.com/office/powerpoint/2010/main" val="27496718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Slide Number Placeholder 3"/>
          <p:cNvSpPr>
            <a:spLocks noGrp="1"/>
          </p:cNvSpPr>
          <p:nvPr>
            <p:ph type="sldNum" sz="quarter" idx="12"/>
          </p:nvPr>
        </p:nvSpPr>
        <p:spPr bwMode="auto">
          <a:noFill/>
          <a:ln>
            <a:miter lim="800000"/>
            <a:headEnd/>
            <a:tailEnd/>
          </a:ln>
        </p:spPr>
        <p:txBody>
          <a:bodyPr/>
          <a:lstStyle/>
          <a:p>
            <a:fld id="{FBD39936-8B0E-489B-A819-CA6A8D139266}" type="slidenum">
              <a:rPr lang="ar-SA">
                <a:solidFill>
                  <a:schemeClr val="tx1"/>
                </a:solidFill>
              </a:rPr>
              <a:pPr/>
              <a:t>53</a:t>
            </a:fld>
            <a:endParaRPr lang="en-US">
              <a:solidFill>
                <a:schemeClr val="tx1"/>
              </a:solidFill>
            </a:endParaRPr>
          </a:p>
        </p:txBody>
      </p:sp>
      <p:pic>
        <p:nvPicPr>
          <p:cNvPr id="31748" name="Picture 2"/>
          <p:cNvPicPr>
            <a:picLocks noGrp="1" noChangeAspect="1" noChangeArrowheads="1"/>
          </p:cNvPicPr>
          <p:nvPr>
            <p:ph idx="4294967295"/>
          </p:nvPr>
        </p:nvPicPr>
        <p:blipFill>
          <a:blip r:embed="rId3"/>
          <a:srcRect/>
          <a:stretch>
            <a:fillRect/>
          </a:stretch>
        </p:blipFill>
        <p:spPr>
          <a:xfrm>
            <a:off x="0" y="228600"/>
            <a:ext cx="9144000" cy="6705600"/>
          </a:xfrm>
          <a:noFill/>
        </p:spPr>
      </p:pic>
    </p:spTree>
    <p:extLst>
      <p:ext uri="{BB962C8B-B14F-4D97-AF65-F5344CB8AC3E}">
        <p14:creationId xmlns:p14="http://schemas.microsoft.com/office/powerpoint/2010/main" val="20381859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l" rtl="0"/>
            <a:endParaRPr lang="en-US" dirty="0" smtClean="0">
              <a:latin typeface="Cambria" panose="02040503050406030204" pitchFamily="18" charset="0"/>
              <a:cs typeface="Times New Roman" pitchFamily="18" charset="0"/>
            </a:endParaRPr>
          </a:p>
        </p:txBody>
      </p:sp>
      <p:pic>
        <p:nvPicPr>
          <p:cNvPr id="33796" name="Picture 2"/>
          <p:cNvPicPr>
            <a:picLocks noGrp="1" noChangeAspect="1" noChangeArrowheads="1"/>
          </p:cNvPicPr>
          <p:nvPr>
            <p:ph idx="1"/>
          </p:nvPr>
        </p:nvPicPr>
        <p:blipFill>
          <a:blip r:embed="rId3"/>
          <a:srcRect/>
          <a:stretch>
            <a:fillRect/>
          </a:stretch>
        </p:blipFill>
        <p:spPr>
          <a:xfrm>
            <a:off x="0" y="0"/>
            <a:ext cx="9144000" cy="6858000"/>
          </a:xfrm>
          <a:noFill/>
        </p:spPr>
      </p:pic>
      <p:sp>
        <p:nvSpPr>
          <p:cNvPr id="33795" name="Slide Number Placeholder 3"/>
          <p:cNvSpPr>
            <a:spLocks noGrp="1"/>
          </p:cNvSpPr>
          <p:nvPr>
            <p:ph type="sldNum" sz="quarter" idx="12"/>
          </p:nvPr>
        </p:nvSpPr>
        <p:spPr bwMode="auto">
          <a:noFill/>
          <a:ln>
            <a:miter lim="800000"/>
            <a:headEnd/>
            <a:tailEnd/>
          </a:ln>
        </p:spPr>
        <p:txBody>
          <a:bodyPr/>
          <a:lstStyle/>
          <a:p>
            <a:fld id="{5389AC02-B0BF-4BAC-A5D7-AD1FEA163B75}" type="slidenum">
              <a:rPr lang="ar-SA">
                <a:solidFill>
                  <a:schemeClr val="tx1"/>
                </a:solidFill>
              </a:rPr>
              <a:pPr/>
              <a:t>54</a:t>
            </a:fld>
            <a:endParaRPr lang="en-US">
              <a:solidFill>
                <a:schemeClr val="tx1"/>
              </a:solidFill>
            </a:endParaRPr>
          </a:p>
        </p:txBody>
      </p:sp>
    </p:spTree>
    <p:extLst>
      <p:ext uri="{BB962C8B-B14F-4D97-AF65-F5344CB8AC3E}">
        <p14:creationId xmlns:p14="http://schemas.microsoft.com/office/powerpoint/2010/main" val="12397537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rtlCol="0" anchor="t">
            <a:noAutofit/>
          </a:bodyPr>
          <a:lstStyle/>
          <a:p>
            <a:pPr algn="l" rtl="0" eaLnBrk="1" fontAlgn="auto" hangingPunct="1">
              <a:spcAft>
                <a:spcPts val="0"/>
              </a:spcAft>
              <a:defRPr/>
            </a:pPr>
            <a:r>
              <a:rPr lang="en-US" sz="3600" b="1" dirty="0" smtClean="0">
                <a:effectLst/>
                <a:latin typeface="Cambria" panose="02040503050406030204" pitchFamily="18" charset="0"/>
              </a:rPr>
              <a:t>Artifactual messages</a:t>
            </a:r>
          </a:p>
        </p:txBody>
      </p:sp>
      <p:sp>
        <p:nvSpPr>
          <p:cNvPr id="3" name="Content Placeholder 2"/>
          <p:cNvSpPr>
            <a:spLocks noGrp="1"/>
          </p:cNvSpPr>
          <p:nvPr>
            <p:ph idx="1"/>
          </p:nvPr>
        </p:nvSpPr>
        <p:spPr>
          <a:xfrm>
            <a:off x="251520" y="1268760"/>
            <a:ext cx="8435280" cy="4857403"/>
          </a:xfrm>
        </p:spPr>
        <p:txBody>
          <a:bodyPr rtlCol="0">
            <a:normAutofit/>
          </a:bodyPr>
          <a:lstStyle/>
          <a:p>
            <a:pPr algn="l" rtl="0" eaLnBrk="1" fontAlgn="auto" hangingPunct="1">
              <a:lnSpc>
                <a:spcPct val="80000"/>
              </a:lnSpc>
              <a:spcAft>
                <a:spcPts val="0"/>
              </a:spcAft>
              <a:buFont typeface="Arial" panose="020B0604020202020204" pitchFamily="34" charset="0"/>
              <a:buNone/>
              <a:defRPr/>
            </a:pPr>
            <a:endParaRPr lang="en-US" dirty="0" smtClean="0">
              <a:latin typeface="Cambria" panose="02040503050406030204" pitchFamily="18" charset="0"/>
            </a:endParaRPr>
          </a:p>
          <a:p>
            <a:pPr algn="l" rtl="0" eaLnBrk="1" fontAlgn="auto" hangingPunct="1">
              <a:lnSpc>
                <a:spcPct val="80000"/>
              </a:lnSpc>
              <a:spcAft>
                <a:spcPts val="0"/>
              </a:spcAft>
              <a:buFont typeface="Arial" panose="020B0604020202020204" pitchFamily="34" charset="0"/>
              <a:buNone/>
              <a:defRPr/>
            </a:pPr>
            <a:r>
              <a:rPr lang="en-US" b="0" i="0" dirty="0" smtClean="0">
                <a:solidFill>
                  <a:schemeClr val="tx1"/>
                </a:solidFill>
                <a:latin typeface="Cambria" panose="02040503050406030204" pitchFamily="18" charset="0"/>
              </a:rPr>
              <a:t>They are messages that are conveyed through objects:</a:t>
            </a:r>
          </a:p>
          <a:p>
            <a:pPr algn="l" rtl="0" eaLnBrk="1" fontAlgn="auto" hangingPunct="1">
              <a:lnSpc>
                <a:spcPct val="80000"/>
              </a:lnSpc>
              <a:spcAft>
                <a:spcPts val="0"/>
              </a:spcAft>
              <a:buFont typeface="Arial" panose="020B0604020202020204" pitchFamily="34" charset="0"/>
              <a:buChar char="•"/>
              <a:defRPr/>
            </a:pPr>
            <a:r>
              <a:rPr lang="en-US" b="0" i="0" dirty="0" smtClean="0">
                <a:solidFill>
                  <a:schemeClr val="tx1"/>
                </a:solidFill>
                <a:latin typeface="Cambria" panose="02040503050406030204" pitchFamily="18" charset="0"/>
              </a:rPr>
              <a:t>Color: wearing certain colors send different messages.  </a:t>
            </a:r>
          </a:p>
          <a:p>
            <a:pPr algn="l" rtl="0" eaLnBrk="1" fontAlgn="auto" hangingPunct="1">
              <a:lnSpc>
                <a:spcPct val="80000"/>
              </a:lnSpc>
              <a:spcAft>
                <a:spcPts val="0"/>
              </a:spcAft>
              <a:buFont typeface="Arial" panose="020B0604020202020204" pitchFamily="34" charset="0"/>
              <a:buChar char="•"/>
              <a:defRPr/>
            </a:pPr>
            <a:r>
              <a:rPr lang="en-US" b="0" i="0" dirty="0" smtClean="0">
                <a:solidFill>
                  <a:schemeClr val="tx1"/>
                </a:solidFill>
                <a:latin typeface="Cambria" panose="02040503050406030204" pitchFamily="18" charset="0"/>
              </a:rPr>
              <a:t>Clothing send a message who you are at least in a part ( e.g. Person with a tie vs. person with jeans ) </a:t>
            </a:r>
          </a:p>
          <a:p>
            <a:pPr algn="l" rtl="0" eaLnBrk="1" fontAlgn="auto" hangingPunct="1">
              <a:lnSpc>
                <a:spcPct val="80000"/>
              </a:lnSpc>
              <a:spcAft>
                <a:spcPts val="0"/>
              </a:spcAft>
              <a:buFont typeface="Arial" panose="020B0604020202020204" pitchFamily="34" charset="0"/>
              <a:buChar char="•"/>
              <a:defRPr/>
            </a:pPr>
            <a:r>
              <a:rPr lang="en-US" b="0" i="0" dirty="0" smtClean="0">
                <a:solidFill>
                  <a:schemeClr val="tx1"/>
                </a:solidFill>
                <a:latin typeface="Cambria" panose="02040503050406030204" pitchFamily="18" charset="0"/>
              </a:rPr>
              <a:t>Body adornment ( decoration) Make up, Tattoos</a:t>
            </a:r>
          </a:p>
          <a:p>
            <a:pPr algn="l" rtl="0" eaLnBrk="1" fontAlgn="auto" hangingPunct="1">
              <a:lnSpc>
                <a:spcPct val="80000"/>
              </a:lnSpc>
              <a:spcAft>
                <a:spcPts val="0"/>
              </a:spcAft>
              <a:buFont typeface="Arial" panose="020B0604020202020204" pitchFamily="34" charset="0"/>
              <a:buChar char="•"/>
              <a:defRPr/>
            </a:pPr>
            <a:r>
              <a:rPr lang="en-US" b="0" i="0" dirty="0" smtClean="0">
                <a:solidFill>
                  <a:schemeClr val="tx1"/>
                </a:solidFill>
                <a:latin typeface="Cambria" panose="02040503050406030204" pitchFamily="18" charset="0"/>
              </a:rPr>
              <a:t>Jewelry: some jewelry is a form of culture display</a:t>
            </a:r>
          </a:p>
          <a:p>
            <a:pPr algn="l" rtl="0" eaLnBrk="1" fontAlgn="auto" hangingPunct="1">
              <a:lnSpc>
                <a:spcPct val="80000"/>
              </a:lnSpc>
              <a:spcAft>
                <a:spcPts val="0"/>
              </a:spcAft>
              <a:buFont typeface="Arial" panose="020B0604020202020204" pitchFamily="34" charset="0"/>
              <a:buChar char="•"/>
              <a:defRPr/>
            </a:pPr>
            <a:r>
              <a:rPr lang="en-US" b="0" i="0" dirty="0" smtClean="0">
                <a:solidFill>
                  <a:schemeClr val="tx1"/>
                </a:solidFill>
                <a:latin typeface="Cambria" panose="02040503050406030204" pitchFamily="18" charset="0"/>
              </a:rPr>
              <a:t>Space decoration: the way you decorate your private space speaks about you. </a:t>
            </a:r>
          </a:p>
          <a:p>
            <a:pPr algn="l" rtl="0" eaLnBrk="1" fontAlgn="auto" hangingPunct="1">
              <a:spcAft>
                <a:spcPts val="0"/>
              </a:spcAft>
              <a:buFont typeface="Arial" panose="020B0604020202020204" pitchFamily="34" charset="0"/>
              <a:buChar char="•"/>
              <a:defRPr/>
            </a:pPr>
            <a:endParaRPr lang="en-US" dirty="0" smtClean="0">
              <a:latin typeface="Cambria" panose="02040503050406030204" pitchFamily="18" charset="0"/>
            </a:endParaRPr>
          </a:p>
        </p:txBody>
      </p:sp>
    </p:spTree>
    <p:extLst>
      <p:ext uri="{BB962C8B-B14F-4D97-AF65-F5344CB8AC3E}">
        <p14:creationId xmlns:p14="http://schemas.microsoft.com/office/powerpoint/2010/main" val="30760978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74638"/>
            <a:ext cx="8229600" cy="639762"/>
          </a:xfrm>
        </p:spPr>
        <p:txBody>
          <a:bodyPr anchor="t">
            <a:normAutofit fontScale="90000"/>
          </a:bodyPr>
          <a:lstStyle/>
          <a:p>
            <a:pPr algn="l" rtl="0" eaLnBrk="1" hangingPunct="1"/>
            <a:r>
              <a:rPr lang="en-US" sz="3600" b="1" dirty="0" smtClean="0">
                <a:effectLst/>
                <a:latin typeface="Cambria" panose="02040503050406030204" pitchFamily="18" charset="0"/>
                <a:cs typeface="Arial" charset="0"/>
              </a:rPr>
              <a:t>Touch Messages</a:t>
            </a:r>
            <a:endParaRPr lang="en-US" sz="3600" dirty="0" smtClean="0">
              <a:effectLst/>
              <a:latin typeface="Cambria" panose="02040503050406030204" pitchFamily="18" charset="0"/>
              <a:cs typeface="Times New Roman" pitchFamily="18" charset="0"/>
            </a:endParaRPr>
          </a:p>
        </p:txBody>
      </p:sp>
      <p:sp>
        <p:nvSpPr>
          <p:cNvPr id="38915" name="Content Placeholder 2"/>
          <p:cNvSpPr>
            <a:spLocks noGrp="1"/>
          </p:cNvSpPr>
          <p:nvPr>
            <p:ph idx="1"/>
          </p:nvPr>
        </p:nvSpPr>
        <p:spPr>
          <a:xfrm>
            <a:off x="323528" y="1752600"/>
            <a:ext cx="8668072" cy="4953000"/>
          </a:xfrm>
        </p:spPr>
        <p:txBody>
          <a:bodyPr>
            <a:normAutofit/>
          </a:bodyPr>
          <a:lstStyle/>
          <a:p>
            <a:pPr algn="l" rtl="0" eaLnBrk="1" hangingPunct="1">
              <a:buFontTx/>
              <a:buNone/>
            </a:pPr>
            <a:r>
              <a:rPr lang="en-US" sz="2400" b="0" i="0" dirty="0" smtClean="0">
                <a:solidFill>
                  <a:schemeClr val="tx1"/>
                </a:solidFill>
                <a:latin typeface="Cambria" panose="02040503050406030204" pitchFamily="18" charset="0"/>
                <a:cs typeface="Arial" charset="0"/>
              </a:rPr>
              <a:t>It is primitive (simple, basic</a:t>
            </a:r>
            <a:r>
              <a:rPr lang="en-US" sz="2400" b="0" i="0" dirty="0" smtClean="0">
                <a:solidFill>
                  <a:schemeClr val="tx1"/>
                </a:solidFill>
                <a:latin typeface="Cambria" panose="02040503050406030204" pitchFamily="18" charset="0"/>
                <a:cs typeface="Arial" charset="0"/>
              </a:rPr>
              <a:t>) form </a:t>
            </a:r>
            <a:r>
              <a:rPr lang="en-US" sz="2400" b="0" i="0" dirty="0" smtClean="0">
                <a:solidFill>
                  <a:schemeClr val="tx1"/>
                </a:solidFill>
                <a:latin typeface="Cambria" panose="02040503050406030204" pitchFamily="18" charset="0"/>
                <a:cs typeface="Arial" charset="0"/>
              </a:rPr>
              <a:t>of communication that develops before other senses</a:t>
            </a:r>
          </a:p>
          <a:p>
            <a:pPr algn="l" rtl="0" eaLnBrk="1" hangingPunct="1">
              <a:buFontTx/>
              <a:buNone/>
            </a:pPr>
            <a:r>
              <a:rPr lang="en-US" sz="2400" b="0" i="0" dirty="0" smtClean="0">
                <a:solidFill>
                  <a:schemeClr val="tx1"/>
                </a:solidFill>
                <a:latin typeface="Cambria" panose="02040503050406030204" pitchFamily="18" charset="0"/>
                <a:cs typeface="Arial" charset="0"/>
              </a:rPr>
              <a:t>Major meanings of touch:-</a:t>
            </a:r>
          </a:p>
          <a:p>
            <a:pPr algn="l" rtl="0" eaLnBrk="1" hangingPunct="1">
              <a:buFontTx/>
              <a:buNone/>
            </a:pPr>
            <a:r>
              <a:rPr lang="en-US" sz="2400" b="0" i="0" dirty="0" smtClean="0">
                <a:solidFill>
                  <a:schemeClr val="tx1"/>
                </a:solidFill>
                <a:latin typeface="Cambria" panose="02040503050406030204" pitchFamily="18" charset="0"/>
                <a:cs typeface="Arial" charset="0"/>
              </a:rPr>
              <a:t> 1- Positive </a:t>
            </a:r>
            <a:r>
              <a:rPr lang="en-US" sz="2400" b="0" i="0" dirty="0" smtClean="0">
                <a:solidFill>
                  <a:schemeClr val="tx1"/>
                </a:solidFill>
                <a:latin typeface="Cambria" panose="02040503050406030204" pitchFamily="18" charset="0"/>
                <a:cs typeface="Arial" charset="0"/>
              </a:rPr>
              <a:t>emotion (communicate </a:t>
            </a:r>
            <a:r>
              <a:rPr lang="en-US" sz="2400" b="0" i="0" dirty="0" smtClean="0">
                <a:solidFill>
                  <a:schemeClr val="tx1"/>
                </a:solidFill>
                <a:latin typeface="Cambria" panose="02040503050406030204" pitchFamily="18" charset="0"/>
                <a:cs typeface="Arial" charset="0"/>
              </a:rPr>
              <a:t>positive feelings such as support, appreciation) .</a:t>
            </a:r>
          </a:p>
          <a:p>
            <a:pPr algn="l" rtl="0" eaLnBrk="1" hangingPunct="1">
              <a:buFontTx/>
              <a:buNone/>
            </a:pPr>
            <a:r>
              <a:rPr lang="en-US" sz="2400" b="0" i="0" dirty="0" smtClean="0">
                <a:solidFill>
                  <a:schemeClr val="tx1"/>
                </a:solidFill>
                <a:latin typeface="Cambria" panose="02040503050406030204" pitchFamily="18" charset="0"/>
                <a:cs typeface="Arial" charset="0"/>
              </a:rPr>
              <a:t>2- Playfulness (our intention to play) .</a:t>
            </a:r>
          </a:p>
        </p:txBody>
      </p:sp>
    </p:spTree>
    <p:extLst>
      <p:ext uri="{BB962C8B-B14F-4D97-AF65-F5344CB8AC3E}">
        <p14:creationId xmlns:p14="http://schemas.microsoft.com/office/powerpoint/2010/main" val="796297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74638"/>
            <a:ext cx="8229600" cy="563562"/>
          </a:xfrm>
        </p:spPr>
        <p:txBody>
          <a:bodyPr anchor="t">
            <a:normAutofit fontScale="90000"/>
          </a:bodyPr>
          <a:lstStyle/>
          <a:p>
            <a:pPr algn="l" rtl="0"/>
            <a:r>
              <a:rPr lang="en-US" sz="3600" b="1" dirty="0" smtClean="0">
                <a:effectLst/>
                <a:latin typeface="Cambria" panose="02040503050406030204" pitchFamily="18" charset="0"/>
                <a:cs typeface="Arial" charset="0"/>
              </a:rPr>
              <a:t>Touch Messages- </a:t>
            </a:r>
            <a:r>
              <a:rPr lang="en-US" sz="3600" b="1" i="1" dirty="0" smtClean="0">
                <a:effectLst/>
                <a:latin typeface="Cambria" panose="02040503050406030204" pitchFamily="18" charset="0"/>
                <a:cs typeface="Arial" charset="0"/>
              </a:rPr>
              <a:t>Cont</a:t>
            </a:r>
            <a:r>
              <a:rPr lang="en-US" sz="3600" b="1" dirty="0" smtClean="0">
                <a:effectLst/>
                <a:latin typeface="Cambria" panose="02040503050406030204" pitchFamily="18" charset="0"/>
                <a:cs typeface="Arial" charset="0"/>
              </a:rPr>
              <a:t>.</a:t>
            </a:r>
            <a:endParaRPr lang="en-US" sz="3600" dirty="0" smtClean="0">
              <a:effectLst/>
              <a:latin typeface="Cambria" panose="02040503050406030204" pitchFamily="18" charset="0"/>
              <a:cs typeface="Times New Roman" pitchFamily="18" charset="0"/>
            </a:endParaRPr>
          </a:p>
        </p:txBody>
      </p:sp>
      <p:sp>
        <p:nvSpPr>
          <p:cNvPr id="39939" name="Content Placeholder 2"/>
          <p:cNvSpPr>
            <a:spLocks noGrp="1"/>
          </p:cNvSpPr>
          <p:nvPr>
            <p:ph idx="1"/>
          </p:nvPr>
        </p:nvSpPr>
        <p:spPr>
          <a:xfrm>
            <a:off x="228600" y="1600200"/>
            <a:ext cx="8839200" cy="4876800"/>
          </a:xfrm>
        </p:spPr>
        <p:txBody>
          <a:bodyPr/>
          <a:lstStyle/>
          <a:p>
            <a:pPr algn="l" rtl="0" eaLnBrk="1" hangingPunct="1">
              <a:buFontTx/>
              <a:buNone/>
            </a:pPr>
            <a:r>
              <a:rPr lang="en-US" sz="2400" b="0" i="0" dirty="0" smtClean="0">
                <a:solidFill>
                  <a:schemeClr val="tx1"/>
                </a:solidFill>
                <a:latin typeface="Cambria" panose="02040503050406030204" pitchFamily="18" charset="0"/>
                <a:cs typeface="Arial" charset="0"/>
              </a:rPr>
              <a:t>3- </a:t>
            </a:r>
            <a:r>
              <a:rPr lang="en-US" sz="2400" b="0" i="0" dirty="0" smtClean="0">
                <a:solidFill>
                  <a:schemeClr val="tx1"/>
                </a:solidFill>
                <a:latin typeface="Cambria" panose="02040503050406030204" pitchFamily="18" charset="0"/>
                <a:cs typeface="Arial" charset="0"/>
              </a:rPr>
              <a:t>Control (touch </a:t>
            </a:r>
            <a:r>
              <a:rPr lang="en-US" sz="2400" b="0" i="0" dirty="0" smtClean="0">
                <a:solidFill>
                  <a:schemeClr val="tx1"/>
                </a:solidFill>
                <a:latin typeface="Cambria" panose="02040503050406030204" pitchFamily="18" charset="0"/>
                <a:cs typeface="Arial" charset="0"/>
              </a:rPr>
              <a:t>may direct the behaviors attitudes or feelings of the other person.</a:t>
            </a:r>
          </a:p>
          <a:p>
            <a:pPr algn="l" rtl="0" eaLnBrk="1" hangingPunct="1">
              <a:buFontTx/>
              <a:buNone/>
            </a:pPr>
            <a:r>
              <a:rPr lang="en-US" sz="2400" b="0" i="0" dirty="0" smtClean="0">
                <a:solidFill>
                  <a:schemeClr val="tx1"/>
                </a:solidFill>
                <a:latin typeface="Cambria" panose="02040503050406030204" pitchFamily="18" charset="0"/>
                <a:cs typeface="Arial" charset="0"/>
              </a:rPr>
              <a:t>4- Ritual: for greetings or departures ( e.g. shaking hands to say goodbye ).</a:t>
            </a:r>
          </a:p>
          <a:p>
            <a:pPr algn="l" rtl="0" eaLnBrk="1" hangingPunct="1">
              <a:buFontTx/>
              <a:buNone/>
            </a:pPr>
            <a:r>
              <a:rPr lang="en-US" sz="2400" b="0" i="0" dirty="0" smtClean="0">
                <a:solidFill>
                  <a:schemeClr val="tx1"/>
                </a:solidFill>
                <a:latin typeface="Cambria" panose="02040503050406030204" pitchFamily="18" charset="0"/>
                <a:cs typeface="Arial" charset="0"/>
              </a:rPr>
              <a:t>5- Task- relatedness: occurs while you are performing some functions ( e.g. helping someone out of car).</a:t>
            </a:r>
          </a:p>
          <a:p>
            <a:pPr algn="l" rtl="0"/>
            <a:endParaRPr lang="en-US" b="1" dirty="0" smtClean="0">
              <a:latin typeface="Cambria" panose="02040503050406030204" pitchFamily="18" charset="0"/>
              <a:cs typeface="Arial" charset="0"/>
            </a:endParaRPr>
          </a:p>
        </p:txBody>
      </p:sp>
    </p:spTree>
    <p:extLst>
      <p:ext uri="{BB962C8B-B14F-4D97-AF65-F5344CB8AC3E}">
        <p14:creationId xmlns:p14="http://schemas.microsoft.com/office/powerpoint/2010/main" val="25826036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274638"/>
            <a:ext cx="8229600" cy="639762"/>
          </a:xfrm>
        </p:spPr>
        <p:txBody>
          <a:bodyPr anchor="t">
            <a:normAutofit fontScale="90000"/>
          </a:bodyPr>
          <a:lstStyle/>
          <a:p>
            <a:pPr algn="l" rtl="0" eaLnBrk="1" hangingPunct="1"/>
            <a:r>
              <a:rPr lang="en-US" sz="3600" b="1" dirty="0" smtClean="0">
                <a:effectLst/>
                <a:latin typeface="Cambria" panose="02040503050406030204" pitchFamily="18" charset="0"/>
                <a:cs typeface="Arial" charset="0"/>
              </a:rPr>
              <a:t>Touch messages- </a:t>
            </a:r>
            <a:r>
              <a:rPr lang="en-US" sz="3600" b="1" i="1" dirty="0" smtClean="0">
                <a:effectLst/>
                <a:latin typeface="Cambria" panose="02040503050406030204" pitchFamily="18" charset="0"/>
                <a:cs typeface="Arial" charset="0"/>
              </a:rPr>
              <a:t>Cont</a:t>
            </a:r>
            <a:r>
              <a:rPr lang="en-US" sz="3600" b="1" dirty="0" smtClean="0">
                <a:effectLst/>
                <a:latin typeface="Cambria" panose="02040503050406030204" pitchFamily="18" charset="0"/>
                <a:cs typeface="Arial" charset="0"/>
              </a:rPr>
              <a:t>.</a:t>
            </a:r>
            <a:endParaRPr lang="en-US" sz="3600" b="1" dirty="0" smtClean="0">
              <a:effectLst/>
              <a:latin typeface="Cambria" panose="02040503050406030204" pitchFamily="18" charset="0"/>
              <a:cs typeface="Times New Roman" pitchFamily="18" charset="0"/>
            </a:endParaRPr>
          </a:p>
        </p:txBody>
      </p:sp>
      <p:sp>
        <p:nvSpPr>
          <p:cNvPr id="23555" name="Content Placeholder 2"/>
          <p:cNvSpPr>
            <a:spLocks noGrp="1"/>
          </p:cNvSpPr>
          <p:nvPr>
            <p:ph idx="1"/>
          </p:nvPr>
        </p:nvSpPr>
        <p:spPr>
          <a:xfrm>
            <a:off x="457200" y="1412776"/>
            <a:ext cx="8229600" cy="4713387"/>
          </a:xfrm>
        </p:spPr>
        <p:txBody>
          <a:bodyPr/>
          <a:lstStyle/>
          <a:p>
            <a:pPr marL="0" indent="0" algn="l" rtl="0" eaLnBrk="1" hangingPunct="1">
              <a:lnSpc>
                <a:spcPct val="80000"/>
              </a:lnSpc>
              <a:buFont typeface="Arial" charset="0"/>
              <a:buNone/>
              <a:defRPr/>
            </a:pPr>
            <a:r>
              <a:rPr lang="en-US" sz="2400" b="0" i="0" dirty="0">
                <a:solidFill>
                  <a:schemeClr val="tx1"/>
                </a:solidFill>
                <a:latin typeface="Cambria" panose="02040503050406030204" pitchFamily="18" charset="0"/>
                <a:cs typeface="Arial" charset="0"/>
              </a:rPr>
              <a:t>T</a:t>
            </a:r>
            <a:r>
              <a:rPr lang="en-US" sz="2400" b="0" i="0" dirty="0" smtClean="0">
                <a:solidFill>
                  <a:schemeClr val="tx1"/>
                </a:solidFill>
                <a:latin typeface="Cambria" panose="02040503050406030204" pitchFamily="18" charset="0"/>
                <a:cs typeface="Arial" charset="0"/>
              </a:rPr>
              <a:t>ouch avoidance </a:t>
            </a:r>
          </a:p>
          <a:p>
            <a:pPr algn="l" rtl="0" eaLnBrk="1" hangingPunct="1">
              <a:lnSpc>
                <a:spcPct val="80000"/>
              </a:lnSpc>
              <a:buFontTx/>
              <a:buNone/>
              <a:defRPr/>
            </a:pPr>
            <a:r>
              <a:rPr lang="en-US" sz="2400" b="0" i="0" dirty="0" smtClean="0">
                <a:solidFill>
                  <a:schemeClr val="tx1"/>
                </a:solidFill>
                <a:latin typeface="Cambria" panose="02040503050406030204" pitchFamily="18" charset="0"/>
                <a:cs typeface="Arial" charset="0"/>
              </a:rPr>
              <a:t>e.g. touch and self disclosure are intimate form of </a:t>
            </a:r>
            <a:r>
              <a:rPr lang="en-US" sz="2400" b="0" i="0" dirty="0" smtClean="0">
                <a:solidFill>
                  <a:schemeClr val="tx1"/>
                </a:solidFill>
                <a:latin typeface="Cambria" panose="02040503050406030204" pitchFamily="18" charset="0"/>
                <a:cs typeface="Arial" charset="0"/>
              </a:rPr>
              <a:t>communication.</a:t>
            </a:r>
            <a:endParaRPr lang="en-US" sz="2400" b="0" i="0" dirty="0" smtClean="0">
              <a:solidFill>
                <a:schemeClr val="tx1"/>
              </a:solidFill>
              <a:latin typeface="Cambria" panose="02040503050406030204" pitchFamily="18" charset="0"/>
              <a:cs typeface="Arial" charset="0"/>
            </a:endParaRPr>
          </a:p>
          <a:p>
            <a:pPr algn="l" rtl="0" eaLnBrk="1" hangingPunct="1">
              <a:lnSpc>
                <a:spcPct val="80000"/>
              </a:lnSpc>
              <a:buFontTx/>
              <a:buNone/>
              <a:defRPr/>
            </a:pPr>
            <a:r>
              <a:rPr lang="en-US" sz="2400" b="0" i="0" dirty="0" smtClean="0">
                <a:solidFill>
                  <a:schemeClr val="tx1"/>
                </a:solidFill>
                <a:latin typeface="Cambria" panose="02040503050406030204" pitchFamily="18" charset="0"/>
                <a:cs typeface="Arial" charset="0"/>
              </a:rPr>
              <a:t>e.g. close self personality are touch avoidance.</a:t>
            </a:r>
          </a:p>
          <a:p>
            <a:pPr algn="l" rtl="0" eaLnBrk="1" hangingPunct="1">
              <a:lnSpc>
                <a:spcPct val="80000"/>
              </a:lnSpc>
              <a:buFontTx/>
              <a:buNone/>
              <a:defRPr/>
            </a:pPr>
            <a:r>
              <a:rPr lang="en-US" sz="2400" b="0" i="0" dirty="0" smtClean="0">
                <a:solidFill>
                  <a:schemeClr val="tx1"/>
                </a:solidFill>
                <a:latin typeface="Cambria" panose="02040503050406030204" pitchFamily="18" charset="0"/>
                <a:cs typeface="Arial" charset="0"/>
              </a:rPr>
              <a:t>e.g. older people have higher touch avoidance for opposite sex persons than do younger people.</a:t>
            </a:r>
          </a:p>
          <a:p>
            <a:pPr algn="l" rtl="0" eaLnBrk="1" hangingPunct="1">
              <a:lnSpc>
                <a:spcPct val="80000"/>
              </a:lnSpc>
              <a:buFontTx/>
              <a:buNone/>
              <a:defRPr/>
            </a:pPr>
            <a:r>
              <a:rPr lang="en-US" sz="2400" b="0" i="0" dirty="0" smtClean="0">
                <a:solidFill>
                  <a:schemeClr val="tx1"/>
                </a:solidFill>
                <a:latin typeface="Cambria" panose="02040503050406030204" pitchFamily="18" charset="0"/>
                <a:cs typeface="Arial" charset="0"/>
              </a:rPr>
              <a:t>e.g. men avoid touch men but women may and do touch other </a:t>
            </a:r>
            <a:r>
              <a:rPr lang="en-US" sz="2400" b="0" i="0" dirty="0" smtClean="0">
                <a:solidFill>
                  <a:schemeClr val="tx1"/>
                </a:solidFill>
                <a:latin typeface="Cambria" panose="02040503050406030204" pitchFamily="18" charset="0"/>
                <a:cs typeface="Arial" charset="0"/>
              </a:rPr>
              <a:t>women (according to the cultural perspective)</a:t>
            </a:r>
            <a:endParaRPr lang="en-US" sz="2400" b="0" i="0" dirty="0" smtClean="0">
              <a:solidFill>
                <a:schemeClr val="tx1"/>
              </a:solidFill>
              <a:latin typeface="Cambria" panose="02040503050406030204" pitchFamily="18" charset="0"/>
              <a:cs typeface="Arial" charset="0"/>
            </a:endParaRPr>
          </a:p>
          <a:p>
            <a:pPr algn="l" rtl="0" eaLnBrk="1" hangingPunct="1">
              <a:lnSpc>
                <a:spcPct val="80000"/>
              </a:lnSpc>
              <a:buFontTx/>
              <a:buNone/>
              <a:defRPr/>
            </a:pPr>
            <a:r>
              <a:rPr lang="en-US" sz="2400" b="0" i="0" dirty="0" smtClean="0">
                <a:solidFill>
                  <a:schemeClr val="tx1"/>
                </a:solidFill>
                <a:latin typeface="Cambria" panose="02040503050406030204" pitchFamily="18" charset="0"/>
                <a:cs typeface="Arial" charset="0"/>
              </a:rPr>
              <a:t>Women have higher touch avoidance for opposite sex touching than men.</a:t>
            </a:r>
          </a:p>
        </p:txBody>
      </p:sp>
    </p:spTree>
    <p:extLst>
      <p:ext uri="{BB962C8B-B14F-4D97-AF65-F5344CB8AC3E}">
        <p14:creationId xmlns:p14="http://schemas.microsoft.com/office/powerpoint/2010/main" val="20253010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8"/>
            <a:ext cx="8229600" cy="715962"/>
          </a:xfrm>
        </p:spPr>
        <p:txBody>
          <a:bodyPr anchor="t">
            <a:normAutofit fontScale="90000"/>
          </a:bodyPr>
          <a:lstStyle/>
          <a:p>
            <a:pPr algn="l" rtl="0"/>
            <a:r>
              <a:rPr lang="en-US" sz="4000" b="1" dirty="0" smtClean="0">
                <a:effectLst/>
                <a:latin typeface="Cambria" panose="02040503050406030204" pitchFamily="18" charset="0"/>
                <a:cs typeface="Arial" charset="0"/>
              </a:rPr>
              <a:t>Silence messages.</a:t>
            </a:r>
            <a:r>
              <a:rPr lang="en-US" sz="3600" b="1" dirty="0" smtClean="0">
                <a:latin typeface="Cambria" panose="02040503050406030204" pitchFamily="18" charset="0"/>
                <a:cs typeface="Arial" charset="0"/>
              </a:rPr>
              <a:t/>
            </a:r>
            <a:br>
              <a:rPr lang="en-US" sz="3600" b="1" dirty="0" smtClean="0">
                <a:latin typeface="Cambria" panose="02040503050406030204" pitchFamily="18" charset="0"/>
                <a:cs typeface="Arial" charset="0"/>
              </a:rPr>
            </a:br>
            <a:endParaRPr lang="en-US" sz="3600" b="1" dirty="0" smtClean="0">
              <a:latin typeface="Cambria" panose="02040503050406030204" pitchFamily="18" charset="0"/>
              <a:cs typeface="Times New Roman" pitchFamily="18" charset="0"/>
            </a:endParaRPr>
          </a:p>
        </p:txBody>
      </p:sp>
      <p:sp>
        <p:nvSpPr>
          <p:cNvPr id="44035" name="Content Placeholder 2"/>
          <p:cNvSpPr>
            <a:spLocks noGrp="1"/>
          </p:cNvSpPr>
          <p:nvPr>
            <p:ph idx="1"/>
          </p:nvPr>
        </p:nvSpPr>
        <p:spPr>
          <a:xfrm>
            <a:off x="683568" y="1484784"/>
            <a:ext cx="8231832" cy="4992216"/>
          </a:xfrm>
        </p:spPr>
        <p:txBody>
          <a:bodyPr>
            <a:normAutofit/>
          </a:bodyPr>
          <a:lstStyle/>
          <a:p>
            <a:pPr algn="l" rtl="0" eaLnBrk="1" hangingPunct="1">
              <a:buFontTx/>
              <a:buNone/>
            </a:pPr>
            <a:r>
              <a:rPr lang="en-US" sz="2400" b="0" i="0" dirty="0" smtClean="0">
                <a:solidFill>
                  <a:schemeClr val="tx1"/>
                </a:solidFill>
                <a:latin typeface="Cambria" panose="02040503050406030204" pitchFamily="18" charset="0"/>
                <a:cs typeface="Arial" charset="0"/>
              </a:rPr>
              <a:t>Like words and gesture, silence too communicate important meanings and serves important main functions:-</a:t>
            </a:r>
          </a:p>
          <a:p>
            <a:pPr algn="l" rtl="0" eaLnBrk="1" hangingPunct="1">
              <a:buFontTx/>
              <a:buNone/>
            </a:pPr>
            <a:r>
              <a:rPr lang="en-US" sz="2400" b="0" i="0" dirty="0" smtClean="0">
                <a:solidFill>
                  <a:schemeClr val="tx1"/>
                </a:solidFill>
                <a:latin typeface="Cambria" panose="02040503050406030204" pitchFamily="18" charset="0"/>
                <a:cs typeface="Arial" charset="0"/>
              </a:rPr>
              <a:t>1- Time to think: allows the speaker to formulate and organize his or her verbal communication. It also seems to prepare the receiver for the importance of these messages</a:t>
            </a:r>
          </a:p>
          <a:p>
            <a:pPr algn="l" rtl="0" eaLnBrk="1" hangingPunct="1">
              <a:buFontTx/>
              <a:buNone/>
            </a:pPr>
            <a:r>
              <a:rPr lang="en-US" sz="2400" b="0" i="0" dirty="0" smtClean="0">
                <a:solidFill>
                  <a:schemeClr val="tx1"/>
                </a:solidFill>
                <a:latin typeface="Cambria" panose="02040503050406030204" pitchFamily="18" charset="0"/>
                <a:cs typeface="Arial" charset="0"/>
              </a:rPr>
              <a:t>2- to hurt others: After a conflict one or both individuals may remain silent as a kind of punishment. It may also take the form of refusal to acknowledge the presence of another person as in disconfirmation</a:t>
            </a:r>
            <a:r>
              <a:rPr lang="en-US" sz="2800" dirty="0" smtClean="0">
                <a:latin typeface="Cambria" panose="02040503050406030204" pitchFamily="18" charset="0"/>
                <a:cs typeface="Arial" charset="0"/>
              </a:rPr>
              <a:t>.</a:t>
            </a:r>
          </a:p>
        </p:txBody>
      </p:sp>
    </p:spTree>
    <p:extLst>
      <p:ext uri="{BB962C8B-B14F-4D97-AF65-F5344CB8AC3E}">
        <p14:creationId xmlns:p14="http://schemas.microsoft.com/office/powerpoint/2010/main" val="3671740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539552" y="333375"/>
            <a:ext cx="8604448" cy="6264275"/>
          </a:xfrm>
        </p:spPr>
        <p:txBody>
          <a:bodyPr rtlCol="0">
            <a:normAutofit/>
          </a:bodyPr>
          <a:lstStyle/>
          <a:p>
            <a:pPr marL="0" indent="0" algn="l" rtl="0" eaLnBrk="1" fontAlgn="auto" hangingPunct="1">
              <a:spcAft>
                <a:spcPts val="0"/>
              </a:spcAft>
              <a:buFont typeface="Arial" panose="020B0604020202020204" pitchFamily="34" charset="0"/>
              <a:buNone/>
              <a:defRPr/>
            </a:pPr>
            <a:endParaRPr lang="en-US" sz="3200" b="1" u="sng" dirty="0" smtClean="0">
              <a:latin typeface="Cambria" panose="02040503050406030204" pitchFamily="18" charset="0"/>
              <a:cs typeface="Times New Roman" panose="02020603050405020304" pitchFamily="18" charset="0"/>
            </a:endParaRPr>
          </a:p>
          <a:p>
            <a:pPr marL="0" indent="0" algn="l" rtl="0" eaLnBrk="1" fontAlgn="auto" hangingPunct="1">
              <a:spcAft>
                <a:spcPts val="0"/>
              </a:spcAft>
              <a:buFont typeface="Arial" panose="020B0604020202020204" pitchFamily="34" charset="0"/>
              <a:buNone/>
              <a:defRPr/>
            </a:pPr>
            <a:r>
              <a:rPr lang="en-US" sz="2400" b="1" u="sng" dirty="0" smtClean="0">
                <a:solidFill>
                  <a:schemeClr val="tx1"/>
                </a:solidFill>
                <a:latin typeface="Cambria" panose="02040503050406030204" pitchFamily="18" charset="0"/>
                <a:cs typeface="Times New Roman" panose="02020603050405020304" pitchFamily="18" charset="0"/>
              </a:rPr>
              <a:t>Advantages of indirect messages</a:t>
            </a:r>
          </a:p>
          <a:p>
            <a:pPr marL="768985" lvl="1" indent="-403225" algn="l" rtl="0">
              <a:buFont typeface="Arial" panose="020B0604020202020204" pitchFamily="34" charset="0"/>
              <a:buNone/>
              <a:defRPr/>
            </a:pPr>
            <a:r>
              <a:rPr lang="en-US" sz="2400" dirty="0" smtClean="0">
                <a:solidFill>
                  <a:schemeClr val="tx1"/>
                </a:solidFill>
                <a:latin typeface="Cambria" panose="02040503050406030204" pitchFamily="18" charset="0"/>
                <a:cs typeface="Times New Roman" panose="02020603050405020304" pitchFamily="18" charset="0"/>
              </a:rPr>
              <a:t>1- Allow you to express a thought without offending anyone.</a:t>
            </a:r>
          </a:p>
          <a:p>
            <a:pPr marL="365760" lvl="1" indent="0" algn="l" rtl="0">
              <a:buFont typeface="Arial" panose="020B0604020202020204" pitchFamily="34" charset="0"/>
              <a:buNone/>
              <a:defRPr/>
            </a:pPr>
            <a:r>
              <a:rPr lang="en-US" sz="2400" dirty="0" smtClean="0">
                <a:solidFill>
                  <a:schemeClr val="tx1"/>
                </a:solidFill>
                <a:latin typeface="Cambria" panose="02040503050406030204" pitchFamily="18" charset="0"/>
                <a:cs typeface="Times New Roman" panose="02020603050405020304" pitchFamily="18" charset="0"/>
              </a:rPr>
              <a:t>2- Allow you to observe the rules of polite interaction.</a:t>
            </a:r>
          </a:p>
          <a:p>
            <a:pPr marL="715010" lvl="1" indent="-349250" algn="l" rtl="0">
              <a:buFont typeface="Arial" panose="020B0604020202020204" pitchFamily="34" charset="0"/>
              <a:buNone/>
              <a:defRPr/>
            </a:pPr>
            <a:r>
              <a:rPr lang="en-US" sz="2400" dirty="0">
                <a:solidFill>
                  <a:schemeClr val="tx1"/>
                </a:solidFill>
                <a:latin typeface="Cambria" panose="02040503050406030204" pitchFamily="18" charset="0"/>
                <a:cs typeface="Times New Roman" panose="02020603050405020304" pitchFamily="18" charset="0"/>
              </a:rPr>
              <a:t> </a:t>
            </a:r>
            <a:r>
              <a:rPr lang="en-US" sz="2400" dirty="0" smtClean="0">
                <a:solidFill>
                  <a:schemeClr val="tx1"/>
                </a:solidFill>
                <a:latin typeface="Cambria" panose="02040503050406030204" pitchFamily="18" charset="0"/>
                <a:cs typeface="Times New Roman" panose="02020603050405020304" pitchFamily="18" charset="0"/>
              </a:rPr>
              <a:t>    </a:t>
            </a:r>
            <a:r>
              <a:rPr lang="en-US" sz="2400" dirty="0" err="1" smtClean="0">
                <a:solidFill>
                  <a:schemeClr val="tx1"/>
                </a:solidFill>
                <a:latin typeface="Cambria" panose="02040503050406030204" pitchFamily="18" charset="0"/>
                <a:cs typeface="Times New Roman" panose="02020603050405020304" pitchFamily="18" charset="0"/>
              </a:rPr>
              <a:t>e.g</a:t>
            </a:r>
            <a:r>
              <a:rPr lang="en-US" sz="2400" dirty="0" smtClean="0">
                <a:solidFill>
                  <a:schemeClr val="tx1"/>
                </a:solidFill>
                <a:latin typeface="Cambria" panose="02040503050406030204" pitchFamily="18" charset="0"/>
                <a:cs typeface="Times New Roman" panose="02020603050405020304" pitchFamily="18" charset="0"/>
              </a:rPr>
              <a:t>: instead of saying “I am bored with this group” you      say “It’s getting late and I have to get up early tomorrow”</a:t>
            </a:r>
          </a:p>
          <a:p>
            <a:pPr marL="768985" lvl="1" indent="-403225" algn="l" rtl="0">
              <a:buFont typeface="Arial" panose="020B0604020202020204" pitchFamily="34" charset="0"/>
              <a:buNone/>
              <a:defRPr/>
            </a:pPr>
            <a:r>
              <a:rPr lang="en-US" sz="2400" dirty="0" smtClean="0">
                <a:solidFill>
                  <a:schemeClr val="tx1"/>
                </a:solidFill>
                <a:latin typeface="Cambria" panose="02040503050406030204" pitchFamily="18" charset="0"/>
                <a:cs typeface="Times New Roman" panose="02020603050405020304" pitchFamily="18" charset="0"/>
              </a:rPr>
              <a:t>3- Allow you to ask for compliments in socially acceptable manner.</a:t>
            </a:r>
          </a:p>
          <a:p>
            <a:pPr marL="0" indent="0" algn="l" rtl="0" eaLnBrk="1" fontAlgn="auto" hangingPunct="1">
              <a:spcAft>
                <a:spcPts val="0"/>
              </a:spcAft>
              <a:buFont typeface="Arial" panose="020B0604020202020204" pitchFamily="34" charset="0"/>
              <a:buNone/>
              <a:defRPr/>
            </a:pPr>
            <a:r>
              <a:rPr lang="en-US" sz="2400" b="1" u="sng" dirty="0" smtClean="0">
                <a:solidFill>
                  <a:schemeClr val="tx1"/>
                </a:solidFill>
                <a:latin typeface="Cambria" panose="02040503050406030204" pitchFamily="18" charset="0"/>
                <a:cs typeface="Times New Roman" panose="02020603050405020304" pitchFamily="18" charset="0"/>
              </a:rPr>
              <a:t>Disadvantages of indirect messages</a:t>
            </a:r>
          </a:p>
          <a:p>
            <a:pPr algn="l" rtl="0" eaLnBrk="1" fontAlgn="auto" hangingPunct="1">
              <a:spcAft>
                <a:spcPts val="0"/>
              </a:spcAft>
              <a:buFont typeface="Arial" panose="020B0604020202020204" pitchFamily="34" charset="0"/>
              <a:buChar char="•"/>
              <a:defRPr/>
            </a:pPr>
            <a:r>
              <a:rPr lang="en-US" sz="2400" dirty="0" smtClean="0">
                <a:solidFill>
                  <a:schemeClr val="tx1"/>
                </a:solidFill>
                <a:latin typeface="Cambria" panose="02040503050406030204" pitchFamily="18" charset="0"/>
                <a:cs typeface="Times New Roman" panose="02020603050405020304" pitchFamily="18" charset="0"/>
              </a:rPr>
              <a:t> Can create problems due to misunderstanding.</a:t>
            </a:r>
          </a:p>
          <a:p>
            <a:pPr marL="0" indent="0" algn="l" rtl="0" eaLnBrk="1" fontAlgn="auto" hangingPunct="1">
              <a:spcAft>
                <a:spcPts val="0"/>
              </a:spcAft>
              <a:buFont typeface="Arial" panose="020B0604020202020204" pitchFamily="34" charset="0"/>
              <a:buNone/>
              <a:defRPr/>
            </a:pPr>
            <a:endParaRPr lang="en-US" sz="3200" dirty="0" smtClean="0">
              <a:latin typeface="Cambria" panose="02040503050406030204" pitchFamily="18" charset="0"/>
              <a:cs typeface="Times New Roman" panose="02020603050405020304"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274638"/>
            <a:ext cx="8229600" cy="639762"/>
          </a:xfrm>
        </p:spPr>
        <p:txBody>
          <a:bodyPr anchor="t">
            <a:normAutofit fontScale="90000"/>
          </a:bodyPr>
          <a:lstStyle/>
          <a:p>
            <a:pPr algn="l" rtl="0"/>
            <a:r>
              <a:rPr lang="en-US" sz="3600" b="1" dirty="0" smtClean="0">
                <a:effectLst/>
                <a:latin typeface="Cambria" panose="02040503050406030204" pitchFamily="18" charset="0"/>
                <a:cs typeface="Arial" charset="0"/>
              </a:rPr>
              <a:t>Silence messages functions </a:t>
            </a:r>
            <a:r>
              <a:rPr lang="en-US" sz="3600" b="1" i="1" dirty="0" smtClean="0">
                <a:effectLst/>
                <a:latin typeface="Cambria" panose="02040503050406030204" pitchFamily="18" charset="0"/>
                <a:cs typeface="Arial" charset="0"/>
              </a:rPr>
              <a:t>Cont</a:t>
            </a:r>
            <a:r>
              <a:rPr lang="en-US" sz="3600" b="1" dirty="0" smtClean="0">
                <a:effectLst/>
                <a:latin typeface="Cambria" panose="02040503050406030204" pitchFamily="18" charset="0"/>
                <a:cs typeface="Arial" charset="0"/>
              </a:rPr>
              <a:t>…</a:t>
            </a:r>
            <a:endParaRPr lang="en-US" sz="3600" dirty="0" smtClean="0">
              <a:effectLst/>
              <a:latin typeface="Cambria" panose="02040503050406030204" pitchFamily="18" charset="0"/>
              <a:cs typeface="Times New Roman" pitchFamily="18" charset="0"/>
            </a:endParaRPr>
          </a:p>
        </p:txBody>
      </p:sp>
      <p:sp>
        <p:nvSpPr>
          <p:cNvPr id="45059" name="Content Placeholder 2"/>
          <p:cNvSpPr>
            <a:spLocks noGrp="1"/>
          </p:cNvSpPr>
          <p:nvPr>
            <p:ph idx="1"/>
          </p:nvPr>
        </p:nvSpPr>
        <p:spPr>
          <a:xfrm>
            <a:off x="611560" y="1556792"/>
            <a:ext cx="8380040" cy="5072608"/>
          </a:xfrm>
        </p:spPr>
        <p:txBody>
          <a:bodyPr/>
          <a:lstStyle/>
          <a:p>
            <a:pPr algn="l" rtl="0" eaLnBrk="1" hangingPunct="1">
              <a:buFontTx/>
              <a:buNone/>
            </a:pPr>
            <a:r>
              <a:rPr lang="en-US" sz="2400" b="0" i="0" dirty="0" smtClean="0">
                <a:solidFill>
                  <a:schemeClr val="tx1"/>
                </a:solidFill>
                <a:latin typeface="Cambria" panose="02040503050406030204" pitchFamily="18" charset="0"/>
                <a:cs typeface="Arial" charset="0"/>
              </a:rPr>
              <a:t>3- Response to personal anxiety , shyness or threats. By remaining silent you preclude( prevent) the chance of rejection.</a:t>
            </a:r>
          </a:p>
          <a:p>
            <a:pPr algn="l" rtl="0" eaLnBrk="1" hangingPunct="1">
              <a:buFontTx/>
              <a:buNone/>
            </a:pPr>
            <a:r>
              <a:rPr lang="en-US" sz="2400" b="0" i="0" dirty="0" smtClean="0">
                <a:solidFill>
                  <a:schemeClr val="tx1"/>
                </a:solidFill>
                <a:latin typeface="Cambria" panose="02040503050406030204" pitchFamily="18" charset="0"/>
                <a:cs typeface="Arial" charset="0"/>
              </a:rPr>
              <a:t>4- to prevent communication of certain messages. In conflict situations silence sometimes used to prevent certain topics from surfacing( developing) and to prevent both parties from saying things they may later regret</a:t>
            </a:r>
          </a:p>
          <a:p>
            <a:pPr algn="l" rtl="0" eaLnBrk="1" hangingPunct="1">
              <a:buFontTx/>
              <a:buNone/>
            </a:pPr>
            <a:r>
              <a:rPr lang="en-US" sz="2400" b="0" i="0" dirty="0" smtClean="0">
                <a:solidFill>
                  <a:schemeClr val="tx1"/>
                </a:solidFill>
                <a:latin typeface="Cambria" panose="02040503050406030204" pitchFamily="18" charset="0"/>
                <a:cs typeface="Arial" charset="0"/>
              </a:rPr>
              <a:t>5- to communicate emotional response: determination to be uncooperative or defiant( disobedient) </a:t>
            </a:r>
          </a:p>
          <a:p>
            <a:pPr algn="l" rtl="0"/>
            <a:endParaRPr lang="en-US" dirty="0" smtClean="0">
              <a:latin typeface="Cambria" panose="02040503050406030204" pitchFamily="18" charset="0"/>
              <a:cs typeface="Arial" charset="0"/>
            </a:endParaRPr>
          </a:p>
        </p:txBody>
      </p:sp>
    </p:spTree>
    <p:extLst>
      <p:ext uri="{BB962C8B-B14F-4D97-AF65-F5344CB8AC3E}">
        <p14:creationId xmlns:p14="http://schemas.microsoft.com/office/powerpoint/2010/main" val="18582429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74638"/>
            <a:ext cx="8229600" cy="792162"/>
          </a:xfrm>
        </p:spPr>
        <p:txBody>
          <a:bodyPr anchor="t"/>
          <a:lstStyle/>
          <a:p>
            <a:pPr algn="l" rtl="0"/>
            <a:r>
              <a:rPr lang="en-US" sz="3600" b="1" dirty="0" smtClean="0">
                <a:effectLst/>
                <a:latin typeface="Cambria" panose="02040503050406030204" pitchFamily="18" charset="0"/>
                <a:cs typeface="Arial" charset="0"/>
              </a:rPr>
              <a:t>Paralanguage messages</a:t>
            </a:r>
            <a:endParaRPr lang="en-US" sz="3600" b="1" dirty="0" smtClean="0">
              <a:effectLst/>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395536" y="1340768"/>
            <a:ext cx="8291264" cy="5212432"/>
          </a:xfrm>
        </p:spPr>
        <p:txBody>
          <a:bodyPr/>
          <a:lstStyle/>
          <a:p>
            <a:pPr algn="l" rtl="0" eaLnBrk="1" hangingPunct="1">
              <a:lnSpc>
                <a:spcPct val="80000"/>
              </a:lnSpc>
              <a:buFontTx/>
              <a:buNone/>
              <a:defRPr/>
            </a:pPr>
            <a:r>
              <a:rPr lang="en-US" sz="2400" b="0" dirty="0">
                <a:solidFill>
                  <a:schemeClr val="tx1"/>
                </a:solidFill>
                <a:latin typeface="Cambria" panose="02040503050406030204" pitchFamily="18" charset="0"/>
                <a:cs typeface="Arial" charset="0"/>
              </a:rPr>
              <a:t>R</a:t>
            </a:r>
            <a:r>
              <a:rPr lang="en-US" sz="2400" b="0" dirty="0" smtClean="0">
                <a:solidFill>
                  <a:schemeClr val="tx1"/>
                </a:solidFill>
                <a:latin typeface="Cambria" panose="02040503050406030204" pitchFamily="18" charset="0"/>
                <a:cs typeface="Arial" charset="0"/>
              </a:rPr>
              <a:t>efers to how you say something.</a:t>
            </a:r>
          </a:p>
          <a:p>
            <a:pPr algn="l" rtl="0" eaLnBrk="1" hangingPunct="1">
              <a:lnSpc>
                <a:spcPct val="80000"/>
              </a:lnSpc>
              <a:buFontTx/>
              <a:buNone/>
              <a:defRPr/>
            </a:pPr>
            <a:r>
              <a:rPr lang="en-US" sz="2400" b="0" dirty="0" smtClean="0">
                <a:solidFill>
                  <a:schemeClr val="tx1"/>
                </a:solidFill>
                <a:latin typeface="Cambria" panose="02040503050406030204" pitchFamily="18" charset="0"/>
                <a:cs typeface="Arial" charset="0"/>
              </a:rPr>
              <a:t>* Pitch.</a:t>
            </a:r>
          </a:p>
          <a:p>
            <a:pPr algn="l" rtl="0" eaLnBrk="1" hangingPunct="1">
              <a:lnSpc>
                <a:spcPct val="80000"/>
              </a:lnSpc>
              <a:buFontTx/>
              <a:buNone/>
              <a:defRPr/>
            </a:pPr>
            <a:r>
              <a:rPr lang="en-US" sz="2400" b="0" dirty="0" smtClean="0">
                <a:solidFill>
                  <a:schemeClr val="tx1"/>
                </a:solidFill>
                <a:latin typeface="Cambria" panose="02040503050406030204" pitchFamily="18" charset="0"/>
                <a:cs typeface="Arial" charset="0"/>
              </a:rPr>
              <a:t>* Voice qualities. </a:t>
            </a:r>
          </a:p>
          <a:p>
            <a:pPr algn="l" rtl="0" eaLnBrk="1" hangingPunct="1">
              <a:lnSpc>
                <a:spcPct val="80000"/>
              </a:lnSpc>
              <a:buFontTx/>
              <a:buNone/>
              <a:defRPr/>
            </a:pPr>
            <a:r>
              <a:rPr lang="en-US" sz="2400" b="0" dirty="0" smtClean="0">
                <a:solidFill>
                  <a:schemeClr val="tx1"/>
                </a:solidFill>
                <a:latin typeface="Cambria" panose="02040503050406030204" pitchFamily="18" charset="0"/>
                <a:cs typeface="Arial" charset="0"/>
              </a:rPr>
              <a:t>* Rate ( speed).</a:t>
            </a:r>
          </a:p>
          <a:p>
            <a:pPr marL="0" indent="0" algn="l" rtl="0" eaLnBrk="1" hangingPunct="1">
              <a:lnSpc>
                <a:spcPct val="80000"/>
              </a:lnSpc>
              <a:buFont typeface="Arial" charset="0"/>
              <a:buNone/>
              <a:defRPr/>
            </a:pPr>
            <a:r>
              <a:rPr lang="en-US" sz="2400" b="0" dirty="0" smtClean="0">
                <a:solidFill>
                  <a:schemeClr val="tx1"/>
                </a:solidFill>
                <a:latin typeface="Cambria" panose="02040503050406030204" pitchFamily="18" charset="0"/>
                <a:cs typeface="Arial" charset="0"/>
              </a:rPr>
              <a:t>* Volume &amp; rhythm.</a:t>
            </a:r>
          </a:p>
          <a:p>
            <a:pPr algn="l" rtl="0" eaLnBrk="1" hangingPunct="1">
              <a:lnSpc>
                <a:spcPct val="80000"/>
              </a:lnSpc>
              <a:buFontTx/>
              <a:buNone/>
              <a:defRPr/>
            </a:pPr>
            <a:endParaRPr lang="en-US" sz="2400" b="0" dirty="0" smtClean="0">
              <a:solidFill>
                <a:schemeClr val="tx1"/>
              </a:solidFill>
              <a:latin typeface="Cambria" panose="02040503050406030204" pitchFamily="18" charset="0"/>
              <a:cs typeface="Arial" charset="0"/>
            </a:endParaRPr>
          </a:p>
          <a:p>
            <a:pPr algn="l" rtl="0" eaLnBrk="1" hangingPunct="1">
              <a:lnSpc>
                <a:spcPct val="80000"/>
              </a:lnSpc>
              <a:buFontTx/>
              <a:buNone/>
              <a:defRPr/>
            </a:pPr>
            <a:r>
              <a:rPr lang="en-US" sz="2400" b="1" u="sng" dirty="0" smtClean="0">
                <a:solidFill>
                  <a:schemeClr val="tx1"/>
                </a:solidFill>
                <a:latin typeface="Cambria" panose="02040503050406030204" pitchFamily="18" charset="0"/>
                <a:cs typeface="Arial" charset="0"/>
              </a:rPr>
              <a:t>Purpose </a:t>
            </a:r>
            <a:r>
              <a:rPr lang="en-US" sz="2400" b="1" u="sng" dirty="0" smtClean="0">
                <a:solidFill>
                  <a:schemeClr val="tx1"/>
                </a:solidFill>
                <a:latin typeface="Cambria" panose="02040503050406030204" pitchFamily="18" charset="0"/>
                <a:cs typeface="Arial" charset="0"/>
              </a:rPr>
              <a:t>:</a:t>
            </a:r>
          </a:p>
          <a:p>
            <a:pPr algn="l" rtl="0" eaLnBrk="1" hangingPunct="1">
              <a:lnSpc>
                <a:spcPct val="80000"/>
              </a:lnSpc>
              <a:buFontTx/>
              <a:buNone/>
              <a:defRPr/>
            </a:pPr>
            <a:r>
              <a:rPr lang="en-US" sz="2400" b="0" dirty="0" smtClean="0">
                <a:solidFill>
                  <a:schemeClr val="tx1"/>
                </a:solidFill>
                <a:latin typeface="Cambria" panose="02040503050406030204" pitchFamily="18" charset="0"/>
                <a:cs typeface="Arial" charset="0"/>
              </a:rPr>
              <a:t>Judgments about people e.g. evaluation of  emotion status …paralanguage of fear and anxiety can be distinguished.</a:t>
            </a:r>
          </a:p>
          <a:p>
            <a:pPr algn="l" rtl="0" eaLnBrk="1" hangingPunct="1">
              <a:lnSpc>
                <a:spcPct val="80000"/>
              </a:lnSpc>
              <a:buFontTx/>
              <a:buNone/>
              <a:defRPr/>
            </a:pPr>
            <a:r>
              <a:rPr lang="en-US" sz="2400" b="0" dirty="0" smtClean="0">
                <a:solidFill>
                  <a:schemeClr val="tx1"/>
                </a:solidFill>
                <a:latin typeface="Cambria" panose="02040503050406030204" pitchFamily="18" charset="0"/>
                <a:cs typeface="Arial" charset="0"/>
              </a:rPr>
              <a:t>Judgments about communication effectiveness, fast speed speakers are more persuasive person than slow speed speakers.</a:t>
            </a:r>
          </a:p>
          <a:p>
            <a:pPr algn="l" rtl="0">
              <a:defRPr/>
            </a:pPr>
            <a:endParaRPr lang="en-US" dirty="0">
              <a:latin typeface="Cambria" panose="02040503050406030204" pitchFamily="18" charset="0"/>
            </a:endParaRPr>
          </a:p>
        </p:txBody>
      </p:sp>
    </p:spTree>
    <p:extLst>
      <p:ext uri="{BB962C8B-B14F-4D97-AF65-F5344CB8AC3E}">
        <p14:creationId xmlns:p14="http://schemas.microsoft.com/office/powerpoint/2010/main" val="22299837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533400" y="228600"/>
            <a:ext cx="8229600" cy="715963"/>
          </a:xfrm>
        </p:spPr>
        <p:txBody>
          <a:bodyPr anchor="t">
            <a:normAutofit fontScale="90000"/>
          </a:bodyPr>
          <a:lstStyle/>
          <a:p>
            <a:pPr algn="l" rtl="0" eaLnBrk="1" hangingPunct="1">
              <a:lnSpc>
                <a:spcPct val="90000"/>
              </a:lnSpc>
            </a:pPr>
            <a:r>
              <a:rPr lang="en-US" sz="4000" b="1" dirty="0" smtClean="0">
                <a:latin typeface="Cambria" panose="02040503050406030204" pitchFamily="18" charset="0"/>
                <a:cs typeface="Arial" charset="0"/>
              </a:rPr>
              <a:t>Time messages.</a:t>
            </a:r>
            <a:r>
              <a:rPr lang="en-US" sz="3600" b="1" dirty="0" smtClean="0">
                <a:latin typeface="Cambria" panose="02040503050406030204" pitchFamily="18" charset="0"/>
                <a:cs typeface="Arial" charset="0"/>
              </a:rPr>
              <a:t/>
            </a:r>
            <a:br>
              <a:rPr lang="en-US" sz="3600" b="1" dirty="0" smtClean="0">
                <a:latin typeface="Cambria" panose="02040503050406030204" pitchFamily="18" charset="0"/>
                <a:cs typeface="Arial" charset="0"/>
              </a:rPr>
            </a:br>
            <a:endParaRPr lang="en-US" sz="3600" b="1" dirty="0" smtClean="0">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179512" y="1340768"/>
            <a:ext cx="8964488" cy="4785395"/>
          </a:xfrm>
        </p:spPr>
        <p:txBody>
          <a:bodyPr>
            <a:normAutofit lnSpcReduction="10000"/>
          </a:bodyPr>
          <a:lstStyle/>
          <a:p>
            <a:pPr marL="0" indent="0" algn="l" rtl="0">
              <a:buFont typeface="Arial" charset="0"/>
              <a:buNone/>
              <a:defRPr/>
            </a:pPr>
            <a:r>
              <a:rPr lang="en-US" sz="2600" b="0" dirty="0" smtClean="0">
                <a:solidFill>
                  <a:schemeClr val="tx1"/>
                </a:solidFill>
                <a:latin typeface="Cambria" panose="02040503050406030204" pitchFamily="18" charset="0"/>
                <a:cs typeface="Arial" charset="0"/>
              </a:rPr>
              <a:t>The study of temporal communication, known technically as “Chronemics” concerns with the use of time, how you organize it react to it and communicate messages through it.</a:t>
            </a:r>
          </a:p>
          <a:p>
            <a:pPr marL="0" indent="0" algn="l" rtl="0">
              <a:buFont typeface="Arial" charset="0"/>
              <a:buNone/>
              <a:defRPr/>
            </a:pPr>
            <a:endParaRPr lang="en-US" sz="2600" b="0" dirty="0" smtClean="0">
              <a:solidFill>
                <a:schemeClr val="tx1"/>
              </a:solidFill>
              <a:latin typeface="Cambria" panose="02040503050406030204" pitchFamily="18" charset="0"/>
              <a:cs typeface="Arial" charset="0"/>
            </a:endParaRPr>
          </a:p>
          <a:p>
            <a:pPr marL="0" indent="0" algn="l" rtl="0">
              <a:buFont typeface="Arial" charset="0"/>
              <a:buNone/>
              <a:defRPr/>
            </a:pPr>
            <a:r>
              <a:rPr lang="en-US" sz="2600" b="0" dirty="0" smtClean="0">
                <a:solidFill>
                  <a:schemeClr val="tx1"/>
                </a:solidFill>
                <a:latin typeface="Cambria" panose="02040503050406030204" pitchFamily="18" charset="0"/>
                <a:cs typeface="Arial" charset="0"/>
              </a:rPr>
              <a:t>Example</a:t>
            </a:r>
            <a:r>
              <a:rPr lang="en-US" sz="2600" b="0" dirty="0" smtClean="0">
                <a:solidFill>
                  <a:schemeClr val="tx1"/>
                </a:solidFill>
                <a:latin typeface="Cambria" panose="02040503050406030204" pitchFamily="18" charset="0"/>
                <a:cs typeface="Arial" charset="0"/>
              </a:rPr>
              <a:t>: Psychological time. </a:t>
            </a:r>
          </a:p>
          <a:p>
            <a:pPr marL="0" indent="0" algn="l" rtl="0">
              <a:buFont typeface="Arial" charset="0"/>
              <a:buNone/>
              <a:defRPr/>
            </a:pPr>
            <a:r>
              <a:rPr lang="en-US" sz="2600" b="0" dirty="0" smtClean="0">
                <a:solidFill>
                  <a:schemeClr val="tx1"/>
                </a:solidFill>
                <a:latin typeface="Cambria" panose="02040503050406030204" pitchFamily="18" charset="0"/>
                <a:cs typeface="Arial" charset="0"/>
              </a:rPr>
              <a:t>The emphasis you place on the past, present or future. </a:t>
            </a:r>
          </a:p>
          <a:p>
            <a:pPr marL="0" indent="0" algn="l" rtl="0">
              <a:buFont typeface="Arial" charset="0"/>
              <a:buNone/>
              <a:defRPr/>
            </a:pPr>
            <a:r>
              <a:rPr lang="en-US" sz="2600" b="0" dirty="0" smtClean="0">
                <a:solidFill>
                  <a:schemeClr val="tx1"/>
                </a:solidFill>
                <a:latin typeface="Cambria" panose="02040503050406030204" pitchFamily="18" charset="0"/>
                <a:cs typeface="Arial" charset="0"/>
              </a:rPr>
              <a:t>Past: you have special reverence for the past, you </a:t>
            </a:r>
            <a:r>
              <a:rPr lang="en-US" sz="2600" b="0" dirty="0" smtClean="0">
                <a:solidFill>
                  <a:schemeClr val="tx1"/>
                </a:solidFill>
                <a:latin typeface="Cambria" panose="02040503050406030204" pitchFamily="18" charset="0"/>
                <a:cs typeface="Arial" charset="0"/>
              </a:rPr>
              <a:t>relieve </a:t>
            </a:r>
            <a:r>
              <a:rPr lang="en-US" sz="2600" b="0" dirty="0" smtClean="0">
                <a:solidFill>
                  <a:schemeClr val="tx1"/>
                </a:solidFill>
                <a:latin typeface="Cambria" panose="02040503050406030204" pitchFamily="18" charset="0"/>
                <a:cs typeface="Arial" charset="0"/>
              </a:rPr>
              <a:t>the old times and regard the old methods as the best, the wisdom of yesterday is applicable also to today and tomorrow.</a:t>
            </a:r>
            <a:br>
              <a:rPr lang="en-US" sz="2600" b="0" dirty="0" smtClean="0">
                <a:solidFill>
                  <a:schemeClr val="tx1"/>
                </a:solidFill>
                <a:latin typeface="Cambria" panose="02040503050406030204" pitchFamily="18" charset="0"/>
                <a:cs typeface="Arial" charset="0"/>
              </a:rPr>
            </a:br>
            <a:r>
              <a:rPr lang="en-US" sz="2600" b="0" dirty="0" smtClean="0">
                <a:solidFill>
                  <a:schemeClr val="tx1"/>
                </a:solidFill>
                <a:latin typeface="Cambria" panose="02040503050406030204" pitchFamily="18" charset="0"/>
                <a:cs typeface="Arial" charset="0"/>
              </a:rPr>
              <a:t>Present: live now not for tomorrow.</a:t>
            </a:r>
          </a:p>
          <a:p>
            <a:pPr marL="0" indent="0" algn="l" rtl="0">
              <a:buFont typeface="Arial" charset="0"/>
              <a:buNone/>
              <a:defRPr/>
            </a:pPr>
            <a:r>
              <a:rPr lang="en-US" sz="2600" b="0" dirty="0" smtClean="0">
                <a:solidFill>
                  <a:schemeClr val="tx1"/>
                </a:solidFill>
                <a:latin typeface="Cambria" panose="02040503050406030204" pitchFamily="18" charset="0"/>
                <a:cs typeface="Arial" charset="0"/>
              </a:rPr>
              <a:t>Future: look forward to live in the future, example study hard and ignore luxuries because you are preparing for the future.</a:t>
            </a:r>
            <a:endParaRPr lang="en-US" sz="2600" b="0" dirty="0" smtClean="0">
              <a:solidFill>
                <a:schemeClr val="tx1"/>
              </a:solidFill>
              <a:latin typeface="Cambria" panose="02040503050406030204" pitchFamily="18" charset="0"/>
            </a:endParaRPr>
          </a:p>
          <a:p>
            <a:pPr algn="l" rtl="0">
              <a:defRPr/>
            </a:pPr>
            <a:endParaRPr lang="en-US" dirty="0">
              <a:latin typeface="Cambria" panose="02040503050406030204" pitchFamily="18" charset="0"/>
            </a:endParaRPr>
          </a:p>
        </p:txBody>
      </p:sp>
    </p:spTree>
    <p:extLst>
      <p:ext uri="{BB962C8B-B14F-4D97-AF65-F5344CB8AC3E}">
        <p14:creationId xmlns:p14="http://schemas.microsoft.com/office/powerpoint/2010/main" val="29373305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228600" y="274638"/>
            <a:ext cx="8763000" cy="639762"/>
          </a:xfrm>
        </p:spPr>
        <p:txBody>
          <a:bodyPr anchor="t">
            <a:normAutofit fontScale="90000"/>
          </a:bodyPr>
          <a:lstStyle/>
          <a:p>
            <a:pPr algn="l" rtl="0">
              <a:lnSpc>
                <a:spcPct val="100000"/>
              </a:lnSpc>
            </a:pPr>
            <a:r>
              <a:rPr lang="en-US" sz="4000" b="1" dirty="0" smtClean="0">
                <a:latin typeface="Cambria" panose="02040503050406030204" pitchFamily="18" charset="0"/>
                <a:cs typeface="Arial" charset="0"/>
              </a:rPr>
              <a:t>Smell messages( olfactory communication</a:t>
            </a:r>
            <a:r>
              <a:rPr lang="en-US" sz="3600" b="1" dirty="0" smtClean="0">
                <a:latin typeface="Cambria" panose="02040503050406030204" pitchFamily="18" charset="0"/>
                <a:cs typeface="Arial" charset="0"/>
              </a:rPr>
              <a:t>)</a:t>
            </a:r>
            <a:endParaRPr lang="en-US" sz="3600" b="1" dirty="0" smtClean="0">
              <a:latin typeface="Cambria" panose="02040503050406030204" pitchFamily="18" charset="0"/>
              <a:cs typeface="Times New Roman" pitchFamily="18" charset="0"/>
            </a:endParaRPr>
          </a:p>
        </p:txBody>
      </p:sp>
      <p:sp>
        <p:nvSpPr>
          <p:cNvPr id="47107" name="Content Placeholder 2"/>
          <p:cNvSpPr>
            <a:spLocks noGrp="1"/>
          </p:cNvSpPr>
          <p:nvPr>
            <p:ph idx="1"/>
          </p:nvPr>
        </p:nvSpPr>
        <p:spPr>
          <a:xfrm>
            <a:off x="179512" y="2060848"/>
            <a:ext cx="8964488" cy="4416152"/>
          </a:xfrm>
        </p:spPr>
        <p:txBody>
          <a:bodyPr/>
          <a:lstStyle/>
          <a:p>
            <a:pPr algn="l" rtl="0" eaLnBrk="1" hangingPunct="1">
              <a:lnSpc>
                <a:spcPct val="90000"/>
              </a:lnSpc>
              <a:buFontTx/>
              <a:buNone/>
            </a:pPr>
            <a:r>
              <a:rPr lang="en-US" sz="2400" b="0" dirty="0" smtClean="0">
                <a:solidFill>
                  <a:schemeClr val="tx1"/>
                </a:solidFill>
                <a:latin typeface="Cambria" panose="02040503050406030204" pitchFamily="18" charset="0"/>
                <a:cs typeface="Arial" charset="0"/>
              </a:rPr>
              <a:t>It is extremely important in a wide variety of situations and now big business. e.g. smell of lemon mean health freshness. </a:t>
            </a:r>
          </a:p>
          <a:p>
            <a:pPr algn="l" rtl="0" eaLnBrk="1" hangingPunct="1">
              <a:lnSpc>
                <a:spcPct val="90000"/>
              </a:lnSpc>
              <a:buFontTx/>
              <a:buNone/>
            </a:pPr>
            <a:r>
              <a:rPr lang="en-US" sz="2400" b="0" dirty="0" smtClean="0">
                <a:solidFill>
                  <a:schemeClr val="tx1"/>
                </a:solidFill>
                <a:latin typeface="Cambria" panose="02040503050406030204" pitchFamily="18" charset="0"/>
                <a:cs typeface="Arial" charset="0"/>
              </a:rPr>
              <a:t>Messages that scent seems to communicate: </a:t>
            </a:r>
          </a:p>
          <a:p>
            <a:pPr algn="l" rtl="0" eaLnBrk="1" hangingPunct="1">
              <a:lnSpc>
                <a:spcPct val="90000"/>
              </a:lnSpc>
              <a:buFontTx/>
              <a:buChar char="-"/>
            </a:pPr>
            <a:r>
              <a:rPr lang="en-US" sz="2400" b="0" i="1" dirty="0" smtClean="0">
                <a:solidFill>
                  <a:schemeClr val="tx1"/>
                </a:solidFill>
                <a:latin typeface="Cambria" panose="02040503050406030204" pitchFamily="18" charset="0"/>
                <a:cs typeface="Arial" charset="0"/>
              </a:rPr>
              <a:t>Attraction messages</a:t>
            </a:r>
            <a:r>
              <a:rPr lang="en-US" sz="2400" b="0" dirty="0" smtClean="0">
                <a:solidFill>
                  <a:schemeClr val="tx1"/>
                </a:solidFill>
                <a:latin typeface="Cambria" panose="02040503050406030204" pitchFamily="18" charset="0"/>
                <a:cs typeface="Arial" charset="0"/>
              </a:rPr>
              <a:t>: people use perfumes to increase their attractiveness. </a:t>
            </a:r>
          </a:p>
          <a:p>
            <a:pPr algn="l" rtl="0" eaLnBrk="1" hangingPunct="1">
              <a:lnSpc>
                <a:spcPct val="90000"/>
              </a:lnSpc>
              <a:buFontTx/>
              <a:buChar char="-"/>
            </a:pPr>
            <a:r>
              <a:rPr lang="en-US" sz="2400" b="0" i="1" dirty="0" smtClean="0">
                <a:solidFill>
                  <a:schemeClr val="tx1"/>
                </a:solidFill>
                <a:latin typeface="Cambria" panose="02040503050406030204" pitchFamily="18" charset="0"/>
                <a:cs typeface="Arial" charset="0"/>
              </a:rPr>
              <a:t>Taste messages</a:t>
            </a:r>
            <a:r>
              <a:rPr lang="en-US" sz="2400" b="0" dirty="0" smtClean="0">
                <a:solidFill>
                  <a:schemeClr val="tx1"/>
                </a:solidFill>
                <a:latin typeface="Cambria" panose="02040503050406030204" pitchFamily="18" charset="0"/>
                <a:cs typeface="Arial" charset="0"/>
              </a:rPr>
              <a:t>: without </a:t>
            </a:r>
            <a:r>
              <a:rPr lang="en-US" sz="2400" b="0" dirty="0" smtClean="0">
                <a:solidFill>
                  <a:schemeClr val="tx1"/>
                </a:solidFill>
                <a:latin typeface="Cambria" panose="02040503050406030204" pitchFamily="18" charset="0"/>
                <a:cs typeface="Arial" charset="0"/>
              </a:rPr>
              <a:t>smell, </a:t>
            </a:r>
            <a:r>
              <a:rPr lang="en-US" sz="2400" b="0" dirty="0" smtClean="0">
                <a:solidFill>
                  <a:schemeClr val="tx1"/>
                </a:solidFill>
                <a:latin typeface="Cambria" panose="02040503050406030204" pitchFamily="18" charset="0"/>
                <a:cs typeface="Arial" charset="0"/>
              </a:rPr>
              <a:t>taste would be severely impaired </a:t>
            </a:r>
          </a:p>
          <a:p>
            <a:pPr algn="l" rtl="0" eaLnBrk="1" hangingPunct="1">
              <a:lnSpc>
                <a:spcPct val="90000"/>
              </a:lnSpc>
              <a:buFontTx/>
              <a:buChar char="-"/>
            </a:pPr>
            <a:r>
              <a:rPr lang="en-US" sz="2400" b="0" i="1" dirty="0" smtClean="0">
                <a:solidFill>
                  <a:schemeClr val="tx1"/>
                </a:solidFill>
                <a:latin typeface="Cambria" panose="02040503050406030204" pitchFamily="18" charset="0"/>
                <a:cs typeface="Arial" charset="0"/>
              </a:rPr>
              <a:t>Memory messages</a:t>
            </a:r>
            <a:r>
              <a:rPr lang="en-US" sz="2400" b="0" dirty="0" smtClean="0">
                <a:solidFill>
                  <a:schemeClr val="tx1"/>
                </a:solidFill>
                <a:latin typeface="Cambria" panose="02040503050406030204" pitchFamily="18" charset="0"/>
                <a:cs typeface="Arial" charset="0"/>
              </a:rPr>
              <a:t>: smell is powerful memory aid. </a:t>
            </a:r>
          </a:p>
          <a:p>
            <a:pPr algn="l" rtl="0" eaLnBrk="1" hangingPunct="1">
              <a:lnSpc>
                <a:spcPct val="90000"/>
              </a:lnSpc>
              <a:buFontTx/>
              <a:buChar char="-"/>
            </a:pPr>
            <a:r>
              <a:rPr lang="en-US" sz="2400" b="0" i="1" dirty="0" smtClean="0">
                <a:solidFill>
                  <a:schemeClr val="tx1"/>
                </a:solidFill>
                <a:latin typeface="Cambria" panose="02040503050406030204" pitchFamily="18" charset="0"/>
                <a:cs typeface="Arial" charset="0"/>
              </a:rPr>
              <a:t>Identification messages</a:t>
            </a:r>
            <a:r>
              <a:rPr lang="en-US" sz="2400" b="0" dirty="0" smtClean="0">
                <a:solidFill>
                  <a:schemeClr val="tx1"/>
                </a:solidFill>
                <a:latin typeface="Cambria" panose="02040503050406030204" pitchFamily="18" charset="0"/>
                <a:cs typeface="Arial" charset="0"/>
              </a:rPr>
              <a:t>  like tooth paste  and kids can identify the smell of brother t-shirt.   </a:t>
            </a:r>
          </a:p>
          <a:p>
            <a:pPr algn="l" rtl="0"/>
            <a:endParaRPr lang="en-US" dirty="0" smtClean="0">
              <a:latin typeface="Cambria" panose="02040503050406030204" pitchFamily="18" charset="0"/>
              <a:cs typeface="Arial" charset="0"/>
            </a:endParaRPr>
          </a:p>
        </p:txBody>
      </p:sp>
    </p:spTree>
    <p:extLst>
      <p:ext uri="{BB962C8B-B14F-4D97-AF65-F5344CB8AC3E}">
        <p14:creationId xmlns:p14="http://schemas.microsoft.com/office/powerpoint/2010/main" val="39099360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715962"/>
          </a:xfrm>
        </p:spPr>
        <p:txBody>
          <a:bodyPr anchor="t"/>
          <a:lstStyle/>
          <a:p>
            <a:pPr algn="l" rtl="0" eaLnBrk="1" hangingPunct="1"/>
            <a:r>
              <a:rPr lang="en-US" sz="3600" b="1" dirty="0" smtClean="0">
                <a:latin typeface="Cambria" panose="02040503050406030204" pitchFamily="18" charset="0"/>
                <a:cs typeface="Times New Roman" pitchFamily="18" charset="0"/>
              </a:rPr>
              <a:t>Culture and nonverbal messages </a:t>
            </a:r>
          </a:p>
        </p:txBody>
      </p:sp>
      <p:sp>
        <p:nvSpPr>
          <p:cNvPr id="48131" name="Rectangle 3"/>
          <p:cNvSpPr>
            <a:spLocks noGrp="1" noChangeArrowheads="1"/>
          </p:cNvSpPr>
          <p:nvPr>
            <p:ph idx="1"/>
          </p:nvPr>
        </p:nvSpPr>
        <p:spPr>
          <a:xfrm>
            <a:off x="457200" y="1556792"/>
            <a:ext cx="8229600" cy="4493171"/>
          </a:xfrm>
        </p:spPr>
        <p:txBody>
          <a:bodyPr/>
          <a:lstStyle/>
          <a:p>
            <a:pPr algn="l" rtl="0" eaLnBrk="1" hangingPunct="1">
              <a:buFontTx/>
              <a:buNone/>
            </a:pPr>
            <a:r>
              <a:rPr lang="en-US" sz="2400" b="0" dirty="0" smtClean="0">
                <a:solidFill>
                  <a:schemeClr val="tx1"/>
                </a:solidFill>
                <a:latin typeface="Cambria" panose="02040503050406030204" pitchFamily="18" charset="0"/>
                <a:cs typeface="Arial" charset="0"/>
              </a:rPr>
              <a:t>Each culture has their own cultural trends and meaning for nonverbal messages, like meaning of signals ,colors, touching ,time , even silence. E.g. yellow in china signify wealth and authority…</a:t>
            </a:r>
          </a:p>
        </p:txBody>
      </p:sp>
    </p:spTree>
    <p:extLst>
      <p:ext uri="{BB962C8B-B14F-4D97-AF65-F5344CB8AC3E}">
        <p14:creationId xmlns:p14="http://schemas.microsoft.com/office/powerpoint/2010/main" val="2194770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11560" y="365125"/>
            <a:ext cx="8532440" cy="903288"/>
          </a:xfrm>
        </p:spPr>
        <p:txBody>
          <a:bodyPr anchor="t">
            <a:normAutofit fontScale="90000"/>
          </a:bodyPr>
          <a:lstStyle/>
          <a:p>
            <a:pPr algn="l" rtl="0" eaLnBrk="1" hangingPunct="1"/>
            <a:r>
              <a:rPr lang="en-US" sz="4000" b="1" dirty="0" smtClean="0">
                <a:solidFill>
                  <a:schemeClr val="tx2"/>
                </a:solidFill>
                <a:effectLst/>
                <a:latin typeface="Cambria" panose="02040503050406030204" pitchFamily="18" charset="0"/>
                <a:cs typeface="Times New Roman" pitchFamily="18" charset="0"/>
              </a:rPr>
              <a:t>Gender &amp; cultural differences in directness</a:t>
            </a:r>
            <a:r>
              <a:rPr lang="en-US" sz="3600" b="1" dirty="0" smtClean="0">
                <a:latin typeface="Cambria" panose="02040503050406030204" pitchFamily="18" charset="0"/>
                <a:cs typeface="Times New Roman" pitchFamily="18" charset="0"/>
              </a:rPr>
              <a:t/>
            </a:r>
            <a:br>
              <a:rPr lang="en-US" sz="3600" b="1" dirty="0" smtClean="0">
                <a:latin typeface="Cambria" panose="02040503050406030204" pitchFamily="18" charset="0"/>
                <a:cs typeface="Times New Roman" pitchFamily="18" charset="0"/>
              </a:rPr>
            </a:br>
            <a:endParaRPr lang="en-US" sz="3600" dirty="0" smtClean="0">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358775" y="2132856"/>
            <a:ext cx="8785225" cy="4390166"/>
          </a:xfrm>
        </p:spPr>
        <p:txBody>
          <a:bodyPr rtlCol="0">
            <a:noAutofit/>
          </a:bodyPr>
          <a:lstStyle/>
          <a:p>
            <a:pPr algn="l" rtl="0" eaLnBrk="1" fontAlgn="auto" hangingPunct="1">
              <a:spcAft>
                <a:spcPts val="0"/>
              </a:spcAft>
              <a:buFont typeface="Arial" panose="020B0604020202020204" pitchFamily="34" charset="0"/>
              <a:buChar char="•"/>
              <a:defRPr/>
            </a:pPr>
            <a:r>
              <a:rPr lang="en-US" sz="2400" b="0" dirty="0">
                <a:solidFill>
                  <a:schemeClr val="tx1"/>
                </a:solidFill>
                <a:latin typeface="Cambria" panose="02040503050406030204" pitchFamily="18" charset="0"/>
                <a:cs typeface="Times New Roman" panose="02020603050405020304" pitchFamily="18" charset="0"/>
              </a:rPr>
              <a:t>Women are indirect in making requests and giving orders.</a:t>
            </a:r>
          </a:p>
          <a:p>
            <a:pPr marL="0" indent="0" algn="l" rtl="0" eaLnBrk="1" fontAlgn="auto" hangingPunct="1">
              <a:spcAft>
                <a:spcPts val="0"/>
              </a:spcAft>
              <a:buFont typeface="Arial" panose="020B0604020202020204" pitchFamily="34" charset="0"/>
              <a:buNone/>
              <a:defRPr/>
            </a:pPr>
            <a:endParaRPr lang="en-US" sz="2400" b="0" dirty="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a:solidFill>
                  <a:schemeClr val="tx1"/>
                </a:solidFill>
                <a:latin typeface="Cambria" panose="02040503050406030204" pitchFamily="18" charset="0"/>
                <a:cs typeface="Times New Roman" panose="02020603050405020304" pitchFamily="18" charset="0"/>
              </a:rPr>
              <a:t>This indirectness communicates powerlessness, a discomfort with authority.</a:t>
            </a:r>
          </a:p>
          <a:p>
            <a:pPr marL="0" indent="0" algn="l" rtl="0" eaLnBrk="1" fontAlgn="auto" hangingPunct="1">
              <a:spcAft>
                <a:spcPts val="0"/>
              </a:spcAft>
              <a:buFont typeface="Arial" panose="020B0604020202020204" pitchFamily="34" charset="0"/>
              <a:buNone/>
              <a:defRPr/>
            </a:pPr>
            <a:endParaRPr lang="en-US" sz="2400" b="0" dirty="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a:solidFill>
                  <a:schemeClr val="tx1"/>
                </a:solidFill>
                <a:latin typeface="Cambria" panose="02040503050406030204" pitchFamily="18" charset="0"/>
                <a:cs typeface="Times New Roman" panose="02020603050405020304" pitchFamily="18" charset="0"/>
              </a:rPr>
              <a:t>Women for example are more likely to say:</a:t>
            </a:r>
          </a:p>
          <a:p>
            <a:pPr marL="349250" indent="-349250" algn="l" rtl="0" eaLnBrk="1" fontAlgn="auto" hangingPunct="1">
              <a:spcAft>
                <a:spcPts val="0"/>
              </a:spcAft>
              <a:buFont typeface="Arial" panose="020B0604020202020204" pitchFamily="34" charset="0"/>
              <a:buNone/>
              <a:defRPr/>
            </a:pPr>
            <a:r>
              <a:rPr lang="en-US" sz="2400" b="0" dirty="0">
                <a:solidFill>
                  <a:schemeClr val="tx1"/>
                </a:solidFill>
                <a:latin typeface="Cambria" panose="02040503050406030204" pitchFamily="18" charset="0"/>
                <a:cs typeface="Times New Roman" panose="02020603050405020304" pitchFamily="18" charset="0"/>
              </a:rPr>
              <a:t>“it would be great if these letters would go out today” </a:t>
            </a:r>
          </a:p>
          <a:p>
            <a:pPr algn="l" rtl="0" eaLnBrk="1" fontAlgn="auto" hangingPunct="1">
              <a:spcAft>
                <a:spcPts val="0"/>
              </a:spcAft>
              <a:buFont typeface="Arial" panose="020B0604020202020204" pitchFamily="34" charset="0"/>
              <a:buChar char="•"/>
              <a:defRPr/>
            </a:pPr>
            <a:endParaRPr lang="en-US" sz="3600" dirty="0" smtClean="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726B91DC-1663-4995-B638-A2FEA1561F4A}" type="slidenum">
              <a:rPr lang="ar-SA"/>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23528" y="274638"/>
            <a:ext cx="8820472" cy="706437"/>
          </a:xfrm>
        </p:spPr>
        <p:txBody>
          <a:bodyPr anchor="t">
            <a:normAutofit fontScale="90000"/>
          </a:bodyPr>
          <a:lstStyle/>
          <a:p>
            <a:pPr algn="l" rtl="0" eaLnBrk="1" hangingPunct="1"/>
            <a:r>
              <a:rPr lang="en-US" sz="4000" b="1" dirty="0" smtClean="0">
                <a:solidFill>
                  <a:schemeClr val="tx2"/>
                </a:solidFill>
                <a:effectLst/>
                <a:latin typeface="Cambria" panose="02040503050406030204" pitchFamily="18" charset="0"/>
                <a:cs typeface="Times New Roman" pitchFamily="18" charset="0"/>
              </a:rPr>
              <a:t>Gender &amp; cultural differences in directness</a:t>
            </a:r>
            <a:r>
              <a:rPr lang="en-US" sz="3600" dirty="0" smtClean="0">
                <a:latin typeface="Cambria" panose="02040503050406030204" pitchFamily="18" charset="0"/>
                <a:cs typeface="Times New Roman" pitchFamily="18" charset="0"/>
              </a:rPr>
              <a:t/>
            </a:r>
            <a:br>
              <a:rPr lang="en-US" sz="3600" dirty="0" smtClean="0">
                <a:latin typeface="Cambria" panose="02040503050406030204" pitchFamily="18" charset="0"/>
                <a:cs typeface="Times New Roman" pitchFamily="18" charset="0"/>
              </a:rPr>
            </a:br>
            <a:endParaRPr lang="en-US" sz="3600" dirty="0" smtClean="0">
              <a:latin typeface="Cambria" panose="02040503050406030204" pitchFamily="18" charset="0"/>
              <a:cs typeface="Times New Roman" pitchFamily="18" charset="0"/>
            </a:endParaRPr>
          </a:p>
        </p:txBody>
      </p:sp>
      <p:sp>
        <p:nvSpPr>
          <p:cNvPr id="3" name="Content Placeholder 2"/>
          <p:cNvSpPr>
            <a:spLocks noGrp="1"/>
          </p:cNvSpPr>
          <p:nvPr>
            <p:ph idx="1"/>
          </p:nvPr>
        </p:nvSpPr>
        <p:spPr>
          <a:xfrm>
            <a:off x="179388" y="2132855"/>
            <a:ext cx="8497068" cy="4609257"/>
          </a:xfrm>
        </p:spPr>
        <p:txBody>
          <a:bodyPr rtlCol="0">
            <a:normAutofit/>
          </a:bodyPr>
          <a:lstStyle/>
          <a:p>
            <a:pPr algn="l" rtl="0" eaLnBrk="1" fontAlgn="auto" hangingPunct="1">
              <a:spcAft>
                <a:spcPts val="0"/>
              </a:spcAft>
              <a:buFont typeface="Arial" panose="020B0604020202020204" pitchFamily="34" charset="0"/>
              <a:buChar char="•"/>
              <a:defRPr/>
            </a:pPr>
            <a:r>
              <a:rPr lang="en-US" sz="2400" b="0" dirty="0">
                <a:solidFill>
                  <a:schemeClr val="tx1"/>
                </a:solidFill>
                <a:latin typeface="Cambria" panose="02040503050406030204" pitchFamily="18" charset="0"/>
                <a:cs typeface="Times New Roman" panose="02020603050405020304" pitchFamily="18" charset="0"/>
              </a:rPr>
              <a:t>Men are direct </a:t>
            </a:r>
            <a:r>
              <a:rPr lang="en-US" sz="2400" b="0" dirty="0" smtClean="0">
                <a:solidFill>
                  <a:schemeClr val="tx1"/>
                </a:solidFill>
                <a:latin typeface="Cambria" panose="02040503050406030204" pitchFamily="18" charset="0"/>
                <a:cs typeface="Times New Roman" panose="02020603050405020304" pitchFamily="18" charset="0"/>
              </a:rPr>
              <a:t>sometimes to the point of being blunt or rude.</a:t>
            </a:r>
          </a:p>
          <a:p>
            <a:pPr marL="0" indent="0" algn="l" rtl="0" eaLnBrk="1" fontAlgn="auto" hangingPunct="1">
              <a:spcAft>
                <a:spcPts val="0"/>
              </a:spcAft>
              <a:buFont typeface="Arial" panose="020B0604020202020204" pitchFamily="34" charset="0"/>
              <a:buNone/>
              <a:defRPr/>
            </a:pPr>
            <a:endParaRPr lang="en-US" sz="2400" b="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400" b="0" dirty="0" smtClean="0">
                <a:solidFill>
                  <a:schemeClr val="tx1"/>
                </a:solidFill>
                <a:latin typeface="Cambria" panose="02040503050406030204" pitchFamily="18" charset="0"/>
                <a:cs typeface="Times New Roman" panose="02020603050405020304" pitchFamily="18" charset="0"/>
              </a:rPr>
              <a:t>However men are </a:t>
            </a:r>
            <a:r>
              <a:rPr lang="en-US" sz="2400" b="0" dirty="0">
                <a:solidFill>
                  <a:schemeClr val="tx1"/>
                </a:solidFill>
                <a:latin typeface="Cambria" panose="02040503050406030204" pitchFamily="18" charset="0"/>
                <a:cs typeface="Times New Roman" panose="02020603050405020304" pitchFamily="18" charset="0"/>
              </a:rPr>
              <a:t>more likely to speak indirectly in </a:t>
            </a:r>
            <a:r>
              <a:rPr lang="en-US" sz="2400" b="0" dirty="0" smtClean="0">
                <a:solidFill>
                  <a:schemeClr val="tx1"/>
                </a:solidFill>
                <a:latin typeface="Cambria" panose="02040503050406030204" pitchFamily="18" charset="0"/>
                <a:cs typeface="Times New Roman" panose="02020603050405020304" pitchFamily="18" charset="0"/>
              </a:rPr>
              <a:t>expressing emotions </a:t>
            </a:r>
            <a:r>
              <a:rPr lang="en-US" sz="2400" b="0" dirty="0">
                <a:solidFill>
                  <a:schemeClr val="tx1"/>
                </a:solidFill>
                <a:latin typeface="Cambria" panose="02040503050406030204" pitchFamily="18" charset="0"/>
                <a:cs typeface="Times New Roman" panose="02020603050405020304" pitchFamily="18" charset="0"/>
              </a:rPr>
              <a:t>other than </a:t>
            </a:r>
            <a:r>
              <a:rPr lang="en-US" sz="2400" b="0" dirty="0" smtClean="0">
                <a:solidFill>
                  <a:schemeClr val="tx1"/>
                </a:solidFill>
                <a:latin typeface="Cambria" panose="02040503050406030204" pitchFamily="18" charset="0"/>
                <a:cs typeface="Times New Roman" panose="02020603050405020304" pitchFamily="18" charset="0"/>
              </a:rPr>
              <a:t>anger, reveal weakness, a problem or admit an error.</a:t>
            </a:r>
          </a:p>
          <a:p>
            <a:pPr algn="l" rtl="0" eaLnBrk="1" fontAlgn="auto" hangingPunct="1">
              <a:spcAft>
                <a:spcPts val="0"/>
              </a:spcAft>
              <a:buFont typeface="Arial" panose="020B0604020202020204" pitchFamily="34" charset="0"/>
              <a:buChar char="•"/>
              <a:defRPr/>
            </a:pPr>
            <a:endParaRPr lang="en-US" sz="2800" b="1" dirty="0">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endParaRPr lang="en-US" sz="3600" b="1" dirty="0">
              <a:latin typeface="Cambria" panose="02040503050406030204" pitchFamily="18" charset="0"/>
              <a:cs typeface="Times New Roman" panose="02020603050405020304" pitchFamily="18" charset="0"/>
            </a:endParaRPr>
          </a:p>
          <a:p>
            <a:pPr marL="0" indent="0" algn="l" rtl="0" eaLnBrk="1" fontAlgn="auto" hangingPunct="1">
              <a:spcAft>
                <a:spcPts val="0"/>
              </a:spcAft>
              <a:buFont typeface="Arial" panose="020B0604020202020204" pitchFamily="34" charset="0"/>
              <a:buNone/>
              <a:defRPr/>
            </a:pPr>
            <a:endParaRPr lang="en-US" sz="3600" b="1" dirty="0" smtClean="0">
              <a:latin typeface="Cambria" panose="020405030504060302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28600"/>
            <a:ext cx="8229600" cy="896938"/>
          </a:xfrm>
        </p:spPr>
        <p:txBody>
          <a:bodyPr anchor="t"/>
          <a:lstStyle/>
          <a:p>
            <a:pPr algn="l" rtl="0" eaLnBrk="1" hangingPunct="1"/>
            <a:r>
              <a:rPr lang="en-US" sz="3600" b="1" dirty="0" smtClean="0">
                <a:solidFill>
                  <a:schemeClr val="tx2"/>
                </a:solidFill>
                <a:effectLst/>
                <a:latin typeface="Cambria" panose="02040503050406030204" pitchFamily="18" charset="0"/>
                <a:cs typeface="Times New Roman" pitchFamily="18" charset="0"/>
              </a:rPr>
              <a:t>Messages vary in </a:t>
            </a:r>
            <a:r>
              <a:rPr lang="en-US" sz="3600" b="1" dirty="0" smtClean="0">
                <a:solidFill>
                  <a:schemeClr val="tx2"/>
                </a:solidFill>
                <a:effectLst/>
                <a:latin typeface="Cambria" panose="02040503050406030204" pitchFamily="18" charset="0"/>
                <a:cs typeface="Times New Roman" pitchFamily="18" charset="0"/>
              </a:rPr>
              <a:t>abstraction</a:t>
            </a:r>
            <a:endParaRPr lang="en-US" sz="3600" b="1" dirty="0" smtClean="0">
              <a:solidFill>
                <a:schemeClr val="tx2"/>
              </a:solidFill>
              <a:effectLst/>
              <a:latin typeface="Cambria" panose="02040503050406030204" pitchFamily="18" charset="0"/>
              <a:cs typeface="Times New Roman" pitchFamily="18" charset="0"/>
            </a:endParaRPr>
          </a:p>
        </p:txBody>
      </p:sp>
      <p:sp>
        <p:nvSpPr>
          <p:cNvPr id="9219" name="Content Placeholder 2"/>
          <p:cNvSpPr>
            <a:spLocks noGrp="1"/>
          </p:cNvSpPr>
          <p:nvPr>
            <p:ph idx="1"/>
          </p:nvPr>
        </p:nvSpPr>
        <p:spPr>
          <a:xfrm>
            <a:off x="251520" y="1500174"/>
            <a:ext cx="8533705" cy="4538662"/>
          </a:xfrm>
        </p:spPr>
        <p:txBody>
          <a:bodyPr rtlCol="0">
            <a:normAutofit/>
          </a:bodyPr>
          <a:lstStyle/>
          <a:p>
            <a:pPr algn="l" rtl="0" eaLnBrk="1" fontAlgn="auto" hangingPunct="1">
              <a:spcAft>
                <a:spcPts val="0"/>
              </a:spcAft>
              <a:buFont typeface="Arial" panose="020B0604020202020204" pitchFamily="34" charset="0"/>
              <a:buChar char="•"/>
              <a:defRPr/>
            </a:pPr>
            <a:r>
              <a:rPr lang="en-US" sz="2800" dirty="0" smtClean="0">
                <a:solidFill>
                  <a:schemeClr val="tx1"/>
                </a:solidFill>
                <a:latin typeface="Cambria" panose="02040503050406030204" pitchFamily="18" charset="0"/>
                <a:cs typeface="Times New Roman" panose="02020603050405020304" pitchFamily="18" charset="0"/>
              </a:rPr>
              <a:t>Effective verbal messages include words that range widely in abstractness.</a:t>
            </a:r>
          </a:p>
          <a:p>
            <a:pPr marL="0" indent="0" algn="l" rtl="0" eaLnBrk="1" fontAlgn="auto" hangingPunct="1">
              <a:spcAft>
                <a:spcPts val="0"/>
              </a:spcAft>
              <a:buFont typeface="Arial" panose="020B0604020202020204" pitchFamily="34" charset="0"/>
              <a:buNone/>
              <a:defRPr/>
            </a:pPr>
            <a:endParaRPr lang="en-US" sz="2800" dirty="0" smtClean="0">
              <a:solidFill>
                <a:schemeClr val="tx1"/>
              </a:solidFill>
              <a:latin typeface="Cambria" panose="02040503050406030204" pitchFamily="18" charset="0"/>
              <a:cs typeface="Times New Roman" panose="02020603050405020304" pitchFamily="18" charset="0"/>
            </a:endParaRPr>
          </a:p>
          <a:p>
            <a:pPr algn="l" rtl="0" eaLnBrk="1" fontAlgn="auto" hangingPunct="1">
              <a:spcAft>
                <a:spcPts val="0"/>
              </a:spcAft>
              <a:buFont typeface="Arial" panose="020B0604020202020204" pitchFamily="34" charset="0"/>
              <a:buChar char="•"/>
              <a:defRPr/>
            </a:pPr>
            <a:r>
              <a:rPr lang="en-US" sz="2800" dirty="0" smtClean="0">
                <a:solidFill>
                  <a:schemeClr val="tx1"/>
                </a:solidFill>
                <a:latin typeface="Cambria" panose="02040503050406030204" pitchFamily="18" charset="0"/>
                <a:cs typeface="Times New Roman" panose="02020603050405020304" pitchFamily="18" charset="0"/>
              </a:rPr>
              <a:t>At times a general term may suit your needs best, at other times a more specific term serves better </a:t>
            </a:r>
          </a:p>
        </p:txBody>
      </p:sp>
      <p:pic>
        <p:nvPicPr>
          <p:cNvPr id="11270" name="Picture 6" descr="نتيجة بحث الصور عن ‪verbal messages‬‏"/>
          <p:cNvPicPr>
            <a:picLocks noChangeAspect="1" noChangeArrowheads="1"/>
          </p:cNvPicPr>
          <p:nvPr/>
        </p:nvPicPr>
        <p:blipFill>
          <a:blip r:embed="rId3"/>
          <a:srcRect/>
          <a:stretch>
            <a:fillRect/>
          </a:stretch>
        </p:blipFill>
        <p:spPr bwMode="auto">
          <a:xfrm>
            <a:off x="6500826" y="5286388"/>
            <a:ext cx="2643174" cy="157161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1756</TotalTime>
  <Words>3773</Words>
  <Application>Microsoft Office PowerPoint</Application>
  <PresentationFormat>On-screen Show (4:3)</PresentationFormat>
  <Paragraphs>437</Paragraphs>
  <Slides>64</Slides>
  <Notes>63</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Executive</vt:lpstr>
      <vt:lpstr>Modes of communication: 1. Verbal communication 2. nonverbal communication</vt:lpstr>
      <vt:lpstr>MODES OF COMMUNICATION</vt:lpstr>
      <vt:lpstr>PRINCIPLES OF VERBAL MESSAGES</vt:lpstr>
      <vt:lpstr>Messages are denotative &amp; connotative</vt:lpstr>
      <vt:lpstr>Messages vary in directness </vt:lpstr>
      <vt:lpstr>PowerPoint Presentation</vt:lpstr>
      <vt:lpstr>Gender &amp; cultural differences in directness </vt:lpstr>
      <vt:lpstr>Gender &amp; cultural differences in directness </vt:lpstr>
      <vt:lpstr>Messages vary in abstraction</vt:lpstr>
      <vt:lpstr>Message meanings are in people</vt:lpstr>
      <vt:lpstr>PowerPoint Presentation</vt:lpstr>
      <vt:lpstr>Messages meanings depend on context</vt:lpstr>
      <vt:lpstr>Messages vary in inclusion</vt:lpstr>
      <vt:lpstr>Messages vary in inclusion- Cont.</vt:lpstr>
      <vt:lpstr>PowerPoint Presentation</vt:lpstr>
      <vt:lpstr>Disconfirmation</vt:lpstr>
      <vt:lpstr>Rejection </vt:lpstr>
      <vt:lpstr>Confirmation</vt:lpstr>
      <vt:lpstr>Examples disconfirmation rejection &amp; confirmation</vt:lpstr>
      <vt:lpstr>Sexism</vt:lpstr>
      <vt:lpstr>Sexism- cont.</vt:lpstr>
      <vt:lpstr>Conceptual distortion (تحريف)</vt:lpstr>
      <vt:lpstr>General principles of verbal messages</vt:lpstr>
      <vt:lpstr>Messages symbolize reality, it's not reality itself. </vt:lpstr>
      <vt:lpstr>Messages symbolize reality, it's not reality itself- Cont. </vt:lpstr>
      <vt:lpstr>PowerPoint Presentation</vt:lpstr>
      <vt:lpstr>Messages express facts &amp; inferences </vt:lpstr>
      <vt:lpstr>Messages express facts &amp; inferences- Cont. </vt:lpstr>
      <vt:lpstr> Messages can obscure(يحجب ) distinction</vt:lpstr>
      <vt:lpstr>Indiscrimination</vt:lpstr>
      <vt:lpstr>Indiscrimination- Cont.</vt:lpstr>
      <vt:lpstr>Messages can obscure(يحجب ) distinction- Polarization</vt:lpstr>
      <vt:lpstr>Nonverbal Messages</vt:lpstr>
      <vt:lpstr>Definition of nonverbal communication</vt:lpstr>
      <vt:lpstr>Good Body Language is Essential for Good Communication</vt:lpstr>
      <vt:lpstr>The Benefits of competency in non verbal communication</vt:lpstr>
      <vt:lpstr>The competency in non verbal communication has two benefits- Cont.</vt:lpstr>
      <vt:lpstr>The function of nonverbal messages</vt:lpstr>
      <vt:lpstr>Integration of nonverbal and verbal messages</vt:lpstr>
      <vt:lpstr>Integration of nonverbal and verbal messages- Cont.</vt:lpstr>
      <vt:lpstr>Nonverbal communication Functions</vt:lpstr>
      <vt:lpstr>Functions Cont….</vt:lpstr>
      <vt:lpstr>The channels of nonverbal messages.</vt:lpstr>
      <vt:lpstr>Body messages- Body movements </vt:lpstr>
      <vt:lpstr>PowerPoint Presentation</vt:lpstr>
      <vt:lpstr>Facial messages</vt:lpstr>
      <vt:lpstr>Facial messages </vt:lpstr>
      <vt:lpstr>Facial management techniques</vt:lpstr>
      <vt:lpstr>Eye messages  </vt:lpstr>
      <vt:lpstr>Eye Messages</vt:lpstr>
      <vt:lpstr>Eye messages – Cont. </vt:lpstr>
      <vt:lpstr>Space messages ( spatial)</vt:lpstr>
      <vt:lpstr>PowerPoint Presentation</vt:lpstr>
      <vt:lpstr>PowerPoint Presentation</vt:lpstr>
      <vt:lpstr>Artifactual messages</vt:lpstr>
      <vt:lpstr>Touch Messages</vt:lpstr>
      <vt:lpstr>Touch Messages- Cont.</vt:lpstr>
      <vt:lpstr>Touch messages- Cont.</vt:lpstr>
      <vt:lpstr>Silence messages. </vt:lpstr>
      <vt:lpstr>Silence messages functions Cont…</vt:lpstr>
      <vt:lpstr>Paralanguage messages</vt:lpstr>
      <vt:lpstr>Time messages. </vt:lpstr>
      <vt:lpstr>Smell messages( olfactory communication)</vt:lpstr>
      <vt:lpstr>Culture and nonverbal messages </vt:lpstr>
    </vt:vector>
  </TitlesOfParts>
  <Company>jaradat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Messages( spoken &amp;unspoken)</dc:title>
  <dc:creator>monther</dc:creator>
  <cp:lastModifiedBy>Mayada Daibes</cp:lastModifiedBy>
  <cp:revision>187</cp:revision>
  <cp:lastPrinted>2018-10-25T09:40:16Z</cp:lastPrinted>
  <dcterms:created xsi:type="dcterms:W3CDTF">2000-07-30T22:39:25Z</dcterms:created>
  <dcterms:modified xsi:type="dcterms:W3CDTF">2018-10-25T09:40:16Z</dcterms:modified>
</cp:coreProperties>
</file>